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8288000" cy="10287000"/>
  <p:notesSz cx="6858000" cy="9144000"/>
  <p:embeddedFontLst>
    <p:embeddedFont>
      <p:font typeface="Open Sans" charset="1" panose="00000000000000000000"/>
      <p:regular r:id="rId57"/>
    </p:embeddedFont>
    <p:embeddedFont>
      <p:font typeface="Open Sans Bold" charset="1" panose="00000000000000000000"/>
      <p:regular r:id="rId58"/>
    </p:embeddedFont>
    <p:embeddedFont>
      <p:font typeface="Helvetica World" charset="1" panose="020B0500040000020004"/>
      <p:regular r:id="rId59"/>
    </p:embeddedFont>
    <p:embeddedFont>
      <p:font typeface="Montserrat Bold" charset="1" panose="00000800000000000000"/>
      <p:regular r:id="rId60"/>
    </p:embeddedFont>
    <p:embeddedFont>
      <p:font typeface="DejaVu Serif Bold" charset="1" panose="02060803050605020204"/>
      <p:regular r:id="rId61"/>
    </p:embeddedFont>
    <p:embeddedFont>
      <p:font typeface="Noto Serif Display Bold" charset="1" panose="02020802080505020204"/>
      <p:regular r:id="rId62"/>
    </p:embeddedFont>
    <p:embeddedFont>
      <p:font typeface="Open Sauce" charset="1" panose="00000500000000000000"/>
      <p:regular r:id="rId63"/>
    </p:embeddedFont>
    <p:embeddedFont>
      <p:font typeface="Open Sauce Bold" charset="1" panose="000008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gif"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049658" y="2757870"/>
            <a:ext cx="15019855" cy="15019855"/>
          </a:xfrm>
          <a:custGeom>
            <a:avLst/>
            <a:gdLst/>
            <a:ahLst/>
            <a:cxnLst/>
            <a:rect r="r" b="b" t="t" l="l"/>
            <a:pathLst>
              <a:path h="15019855" w="15019855">
                <a:moveTo>
                  <a:pt x="0" y="0"/>
                </a:moveTo>
                <a:lnTo>
                  <a:pt x="15019855" y="0"/>
                </a:lnTo>
                <a:lnTo>
                  <a:pt x="15019855" y="15019855"/>
                </a:lnTo>
                <a:lnTo>
                  <a:pt x="0" y="1501985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93550" y="-3990443"/>
            <a:ext cx="7305143" cy="7305143"/>
          </a:xfrm>
          <a:custGeom>
            <a:avLst/>
            <a:gdLst/>
            <a:ahLst/>
            <a:cxnLst/>
            <a:rect r="r" b="b" t="t" l="l"/>
            <a:pathLst>
              <a:path h="7305143" w="7305143">
                <a:moveTo>
                  <a:pt x="0" y="0"/>
                </a:moveTo>
                <a:lnTo>
                  <a:pt x="7305143" y="0"/>
                </a:lnTo>
                <a:lnTo>
                  <a:pt x="7305143" y="7305143"/>
                </a:lnTo>
                <a:lnTo>
                  <a:pt x="0" y="7305143"/>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4340971">
            <a:off x="6480891" y="-1615713"/>
            <a:ext cx="5326217" cy="14342699"/>
            <a:chOff x="0" y="0"/>
            <a:chExt cx="301836" cy="812800"/>
          </a:xfrm>
        </p:grpSpPr>
        <p:sp>
          <p:nvSpPr>
            <p:cNvPr name="Freeform 6" id="6"/>
            <p:cNvSpPr/>
            <p:nvPr/>
          </p:nvSpPr>
          <p:spPr>
            <a:xfrm flipH="false" flipV="false" rot="0">
              <a:off x="0" y="0"/>
              <a:ext cx="301836" cy="812800"/>
            </a:xfrm>
            <a:custGeom>
              <a:avLst/>
              <a:gdLst/>
              <a:ahLst/>
              <a:cxnLst/>
              <a:rect r="r" b="b" t="t" l="l"/>
              <a:pathLst>
                <a:path h="812800" w="301836">
                  <a:moveTo>
                    <a:pt x="150918" y="0"/>
                  </a:moveTo>
                  <a:cubicBezTo>
                    <a:pt x="67568" y="0"/>
                    <a:pt x="0" y="181951"/>
                    <a:pt x="0" y="406400"/>
                  </a:cubicBezTo>
                  <a:cubicBezTo>
                    <a:pt x="0" y="630849"/>
                    <a:pt x="67568" y="812800"/>
                    <a:pt x="150918" y="812800"/>
                  </a:cubicBezTo>
                  <a:cubicBezTo>
                    <a:pt x="234268" y="812800"/>
                    <a:pt x="301836" y="630849"/>
                    <a:pt x="301836" y="406400"/>
                  </a:cubicBezTo>
                  <a:cubicBezTo>
                    <a:pt x="301836" y="181951"/>
                    <a:pt x="234268" y="0"/>
                    <a:pt x="150918" y="0"/>
                  </a:cubicBezTo>
                  <a:close/>
                </a:path>
              </a:pathLst>
            </a:custGeom>
            <a:solidFill>
              <a:srgbClr val="000000">
                <a:alpha val="0"/>
              </a:srgbClr>
            </a:solidFill>
            <a:ln w="19050" cap="sq">
              <a:solidFill>
                <a:srgbClr val="100F0D">
                  <a:alpha val="60000"/>
                </a:srgbClr>
              </a:solidFill>
              <a:prstDash val="sysDot"/>
              <a:miter/>
            </a:ln>
          </p:spPr>
        </p:sp>
        <p:sp>
          <p:nvSpPr>
            <p:cNvPr name="TextBox 7" id="7"/>
            <p:cNvSpPr txBox="true"/>
            <p:nvPr/>
          </p:nvSpPr>
          <p:spPr>
            <a:xfrm>
              <a:off x="28297" y="38100"/>
              <a:ext cx="245242" cy="69850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3358875">
            <a:off x="6873644" y="-811521"/>
            <a:ext cx="4540712" cy="12227452"/>
            <a:chOff x="0" y="0"/>
            <a:chExt cx="301836" cy="812800"/>
          </a:xfrm>
        </p:grpSpPr>
        <p:sp>
          <p:nvSpPr>
            <p:cNvPr name="Freeform 9" id="9"/>
            <p:cNvSpPr/>
            <p:nvPr/>
          </p:nvSpPr>
          <p:spPr>
            <a:xfrm flipH="false" flipV="false" rot="0">
              <a:off x="0" y="0"/>
              <a:ext cx="301836" cy="812800"/>
            </a:xfrm>
            <a:custGeom>
              <a:avLst/>
              <a:gdLst/>
              <a:ahLst/>
              <a:cxnLst/>
              <a:rect r="r" b="b" t="t" l="l"/>
              <a:pathLst>
                <a:path h="812800" w="301836">
                  <a:moveTo>
                    <a:pt x="150918" y="0"/>
                  </a:moveTo>
                  <a:cubicBezTo>
                    <a:pt x="67568" y="0"/>
                    <a:pt x="0" y="181951"/>
                    <a:pt x="0" y="406400"/>
                  </a:cubicBezTo>
                  <a:cubicBezTo>
                    <a:pt x="0" y="630849"/>
                    <a:pt x="67568" y="812800"/>
                    <a:pt x="150918" y="812800"/>
                  </a:cubicBezTo>
                  <a:cubicBezTo>
                    <a:pt x="234268" y="812800"/>
                    <a:pt x="301836" y="630849"/>
                    <a:pt x="301836" y="406400"/>
                  </a:cubicBezTo>
                  <a:cubicBezTo>
                    <a:pt x="301836" y="181951"/>
                    <a:pt x="234268" y="0"/>
                    <a:pt x="150918" y="0"/>
                  </a:cubicBezTo>
                  <a:close/>
                </a:path>
              </a:pathLst>
            </a:custGeom>
            <a:solidFill>
              <a:srgbClr val="000000">
                <a:alpha val="0"/>
              </a:srgbClr>
            </a:solidFill>
            <a:ln w="19050" cap="sq">
              <a:solidFill>
                <a:srgbClr val="100F0D">
                  <a:alpha val="60000"/>
                </a:srgbClr>
              </a:solidFill>
              <a:prstDash val="sysDot"/>
              <a:miter/>
            </a:ln>
          </p:spPr>
        </p:sp>
        <p:sp>
          <p:nvSpPr>
            <p:cNvPr name="TextBox 10" id="10"/>
            <p:cNvSpPr txBox="true"/>
            <p:nvPr/>
          </p:nvSpPr>
          <p:spPr>
            <a:xfrm>
              <a:off x="28297" y="38100"/>
              <a:ext cx="245242" cy="69850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4667644" y="8543383"/>
            <a:ext cx="2591656" cy="714917"/>
            <a:chOff x="0" y="0"/>
            <a:chExt cx="1473247" cy="406400"/>
          </a:xfrm>
        </p:grpSpPr>
        <p:sp>
          <p:nvSpPr>
            <p:cNvPr name="Freeform 12" id="12"/>
            <p:cNvSpPr/>
            <p:nvPr/>
          </p:nvSpPr>
          <p:spPr>
            <a:xfrm flipH="false" flipV="false" rot="0">
              <a:off x="0" y="0"/>
              <a:ext cx="1473247" cy="406400"/>
            </a:xfrm>
            <a:custGeom>
              <a:avLst/>
              <a:gdLst/>
              <a:ahLst/>
              <a:cxnLst/>
              <a:rect r="r" b="b" t="t" l="l"/>
              <a:pathLst>
                <a:path h="406400" w="1473247">
                  <a:moveTo>
                    <a:pt x="1270047" y="0"/>
                  </a:moveTo>
                  <a:cubicBezTo>
                    <a:pt x="1382271" y="0"/>
                    <a:pt x="1473247" y="90976"/>
                    <a:pt x="1473247" y="203200"/>
                  </a:cubicBezTo>
                  <a:cubicBezTo>
                    <a:pt x="1473247" y="315424"/>
                    <a:pt x="1382271" y="406400"/>
                    <a:pt x="127004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name="TextBox 13" id="13"/>
            <p:cNvSpPr txBox="true"/>
            <p:nvPr/>
          </p:nvSpPr>
          <p:spPr>
            <a:xfrm>
              <a:off x="0" y="-38100"/>
              <a:ext cx="1473247" cy="444500"/>
            </a:xfrm>
            <a:prstGeom prst="rect">
              <a:avLst/>
            </a:prstGeom>
          </p:spPr>
          <p:txBody>
            <a:bodyPr anchor="ctr" rtlCol="false" tIns="50800" lIns="50800" bIns="50800" rIns="50800"/>
            <a:lstStyle/>
            <a:p>
              <a:pPr algn="ctr">
                <a:lnSpc>
                  <a:spcPts val="2940"/>
                </a:lnSpc>
              </a:pPr>
              <a:r>
                <a:rPr lang="en-US" sz="2100" spc="84">
                  <a:solidFill>
                    <a:srgbClr val="100F0D"/>
                  </a:solidFill>
                  <a:latin typeface="Open Sans"/>
                  <a:ea typeface="Open Sans"/>
                  <a:cs typeface="Open Sans"/>
                  <a:sym typeface="Open Sans"/>
                </a:rPr>
                <a:t>BÁO CÁO</a:t>
              </a:r>
            </a:p>
          </p:txBody>
        </p:sp>
      </p:grpSp>
      <p:sp>
        <p:nvSpPr>
          <p:cNvPr name="TextBox 14" id="14"/>
          <p:cNvSpPr txBox="true"/>
          <p:nvPr/>
        </p:nvSpPr>
        <p:spPr>
          <a:xfrm rot="0">
            <a:off x="4749478" y="3522612"/>
            <a:ext cx="8789045" cy="2143125"/>
          </a:xfrm>
          <a:prstGeom prst="rect">
            <a:avLst/>
          </a:prstGeom>
        </p:spPr>
        <p:txBody>
          <a:bodyPr anchor="t" rtlCol="false" tIns="0" lIns="0" bIns="0" rIns="0">
            <a:spAutoFit/>
          </a:bodyPr>
          <a:lstStyle/>
          <a:p>
            <a:pPr algn="l">
              <a:lnSpc>
                <a:spcPts val="8401"/>
              </a:lnSpc>
            </a:pPr>
            <a:r>
              <a:rPr lang="en-US" b="true" sz="7001" spc="280">
                <a:solidFill>
                  <a:srgbClr val="100F0D"/>
                </a:solidFill>
                <a:latin typeface="Open Sans Bold"/>
                <a:ea typeface="Open Sans Bold"/>
                <a:cs typeface="Open Sans Bold"/>
                <a:sym typeface="Open Sans Bold"/>
              </a:rPr>
              <a:t>WALMART SALES FORECAST</a:t>
            </a:r>
          </a:p>
        </p:txBody>
      </p:sp>
      <p:sp>
        <p:nvSpPr>
          <p:cNvPr name="TextBox 15" id="15"/>
          <p:cNvSpPr txBox="true"/>
          <p:nvPr/>
        </p:nvSpPr>
        <p:spPr>
          <a:xfrm rot="0">
            <a:off x="4749478" y="5883175"/>
            <a:ext cx="6498431" cy="1057275"/>
          </a:xfrm>
          <a:prstGeom prst="rect">
            <a:avLst/>
          </a:prstGeom>
        </p:spPr>
        <p:txBody>
          <a:bodyPr anchor="t" rtlCol="false" tIns="0" lIns="0" bIns="0" rIns="0">
            <a:spAutoFit/>
          </a:bodyPr>
          <a:lstStyle/>
          <a:p>
            <a:pPr algn="l">
              <a:lnSpc>
                <a:spcPts val="8399"/>
              </a:lnSpc>
            </a:pPr>
            <a:r>
              <a:rPr lang="en-US" sz="6999" spc="279">
                <a:solidFill>
                  <a:srgbClr val="100F0D"/>
                </a:solidFill>
                <a:latin typeface="Open Sans"/>
                <a:ea typeface="Open Sans"/>
                <a:cs typeface="Open Sans"/>
                <a:sym typeface="Open Sans"/>
              </a:rPr>
              <a:t>ANALYSIS</a:t>
            </a:r>
          </a:p>
        </p:txBody>
      </p:sp>
      <p:sp>
        <p:nvSpPr>
          <p:cNvPr name="TextBox 16" id="16"/>
          <p:cNvSpPr txBox="true"/>
          <p:nvPr/>
        </p:nvSpPr>
        <p:spPr>
          <a:xfrm rot="0">
            <a:off x="11559586" y="6194642"/>
            <a:ext cx="2568625" cy="396240"/>
          </a:xfrm>
          <a:prstGeom prst="rect">
            <a:avLst/>
          </a:prstGeom>
        </p:spPr>
        <p:txBody>
          <a:bodyPr anchor="t" rtlCol="false" tIns="0" lIns="0" bIns="0" rIns="0">
            <a:spAutoFit/>
          </a:bodyPr>
          <a:lstStyle/>
          <a:p>
            <a:pPr algn="l">
              <a:lnSpc>
                <a:spcPts val="3359"/>
              </a:lnSpc>
            </a:pPr>
            <a:r>
              <a:rPr lang="en-US" sz="2400" spc="96">
                <a:solidFill>
                  <a:srgbClr val="100F0D"/>
                </a:solidFill>
                <a:latin typeface="Open Sans"/>
                <a:ea typeface="Open Sans"/>
                <a:cs typeface="Open Sans"/>
                <a:sym typeface="Open Sans"/>
              </a:rPr>
              <a:t>CS116.P22</a:t>
            </a:r>
          </a:p>
        </p:txBody>
      </p:sp>
      <p:grpSp>
        <p:nvGrpSpPr>
          <p:cNvPr name="Group 17" id="17"/>
          <p:cNvGrpSpPr/>
          <p:nvPr/>
        </p:nvGrpSpPr>
        <p:grpSpPr>
          <a:xfrm rot="0">
            <a:off x="450076" y="431267"/>
            <a:ext cx="2423125" cy="732744"/>
            <a:chOff x="0" y="0"/>
            <a:chExt cx="3230834" cy="976992"/>
          </a:xfrm>
        </p:grpSpPr>
        <p:grpSp>
          <p:nvGrpSpPr>
            <p:cNvPr name="Group 18" id="18"/>
            <p:cNvGrpSpPr/>
            <p:nvPr/>
          </p:nvGrpSpPr>
          <p:grpSpPr>
            <a:xfrm rot="0">
              <a:off x="0" y="0"/>
              <a:ext cx="3230834" cy="976992"/>
              <a:chOff x="0" y="0"/>
              <a:chExt cx="1780043" cy="538278"/>
            </a:xfrm>
          </p:grpSpPr>
          <p:sp>
            <p:nvSpPr>
              <p:cNvPr name="Freeform 19" id="19"/>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20" id="20"/>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21" id="21"/>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grpSp>
        <p:nvGrpSpPr>
          <p:cNvPr name="Group 8" id="8"/>
          <p:cNvGrpSpPr/>
          <p:nvPr/>
        </p:nvGrpSpPr>
        <p:grpSpPr>
          <a:xfrm rot="0">
            <a:off x="360298" y="1806638"/>
            <a:ext cx="3081137" cy="3081137"/>
            <a:chOff x="0" y="0"/>
            <a:chExt cx="4108182" cy="4108182"/>
          </a:xfrm>
        </p:grpSpPr>
        <p:grpSp>
          <p:nvGrpSpPr>
            <p:cNvPr name="Group 9" id="9"/>
            <p:cNvGrpSpPr/>
            <p:nvPr/>
          </p:nvGrpSpPr>
          <p:grpSpPr>
            <a:xfrm rot="0">
              <a:off x="0" y="0"/>
              <a:ext cx="4108182" cy="410818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marL="0" indent="0" lvl="0">
                  <a:lnSpc>
                    <a:spcPts val="3342"/>
                  </a:lnSpc>
                  <a:spcBef>
                    <a:spcPct val="0"/>
                  </a:spcBef>
                </a:pPr>
              </a:p>
            </p:txBody>
          </p:sp>
        </p:grpSp>
        <p:sp>
          <p:nvSpPr>
            <p:cNvPr name="TextBox 12" id="12"/>
            <p:cNvSpPr txBox="true"/>
            <p:nvPr/>
          </p:nvSpPr>
          <p:spPr>
            <a:xfrm rot="0">
              <a:off x="1330051" y="1630915"/>
              <a:ext cx="1448081" cy="846353"/>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ns Bold"/>
                  <a:ea typeface="Open Sans Bold"/>
                  <a:cs typeface="Open Sans Bold"/>
                  <a:sym typeface="Open Sans Bold"/>
                </a:rPr>
                <a:t>01.</a:t>
              </a:r>
            </a:p>
          </p:txBody>
        </p:sp>
      </p:grpSp>
      <p:grpSp>
        <p:nvGrpSpPr>
          <p:cNvPr name="Group 13" id="13"/>
          <p:cNvGrpSpPr/>
          <p:nvPr/>
        </p:nvGrpSpPr>
        <p:grpSpPr>
          <a:xfrm rot="0">
            <a:off x="1253185" y="4380870"/>
            <a:ext cx="3081137" cy="3081137"/>
            <a:chOff x="0" y="0"/>
            <a:chExt cx="4108182" cy="4108182"/>
          </a:xfrm>
        </p:grpSpPr>
        <p:grpSp>
          <p:nvGrpSpPr>
            <p:cNvPr name="Group 14" id="14"/>
            <p:cNvGrpSpPr/>
            <p:nvPr/>
          </p:nvGrpSpPr>
          <p:grpSpPr>
            <a:xfrm rot="0">
              <a:off x="0" y="0"/>
              <a:ext cx="4108182" cy="41081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marL="0" indent="0" lvl="0">
                  <a:lnSpc>
                    <a:spcPts val="3342"/>
                  </a:lnSpc>
                  <a:spcBef>
                    <a:spcPct val="0"/>
                  </a:spcBef>
                </a:pPr>
              </a:p>
            </p:txBody>
          </p:sp>
        </p:grpSp>
        <p:sp>
          <p:nvSpPr>
            <p:cNvPr name="TextBox 17" id="17"/>
            <p:cNvSpPr txBox="true"/>
            <p:nvPr/>
          </p:nvSpPr>
          <p:spPr>
            <a:xfrm rot="0">
              <a:off x="1330051" y="1630915"/>
              <a:ext cx="1448081" cy="846353"/>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ns Bold"/>
                  <a:ea typeface="Open Sans Bold"/>
                  <a:cs typeface="Open Sans Bold"/>
                  <a:sym typeface="Open Sans Bold"/>
                </a:rPr>
                <a:t>02.</a:t>
              </a:r>
            </a:p>
          </p:txBody>
        </p:sp>
      </p:grpSp>
      <p:grpSp>
        <p:nvGrpSpPr>
          <p:cNvPr name="Group 18" id="18"/>
          <p:cNvGrpSpPr/>
          <p:nvPr/>
        </p:nvGrpSpPr>
        <p:grpSpPr>
          <a:xfrm rot="0">
            <a:off x="360298" y="6955102"/>
            <a:ext cx="3081137" cy="3081137"/>
            <a:chOff x="0" y="0"/>
            <a:chExt cx="4108182" cy="4108182"/>
          </a:xfrm>
        </p:grpSpPr>
        <p:grpSp>
          <p:nvGrpSpPr>
            <p:cNvPr name="Group 19" id="19"/>
            <p:cNvGrpSpPr/>
            <p:nvPr/>
          </p:nvGrpSpPr>
          <p:grpSpPr>
            <a:xfrm rot="0">
              <a:off x="0" y="0"/>
              <a:ext cx="4108182" cy="410818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marL="0" indent="0" lvl="0">
                  <a:lnSpc>
                    <a:spcPts val="3342"/>
                  </a:lnSpc>
                  <a:spcBef>
                    <a:spcPct val="0"/>
                  </a:spcBef>
                </a:pPr>
              </a:p>
            </p:txBody>
          </p:sp>
        </p:grpSp>
        <p:sp>
          <p:nvSpPr>
            <p:cNvPr name="TextBox 22" id="22"/>
            <p:cNvSpPr txBox="true"/>
            <p:nvPr/>
          </p:nvSpPr>
          <p:spPr>
            <a:xfrm rot="0">
              <a:off x="1330051" y="1630915"/>
              <a:ext cx="1448081" cy="846353"/>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ns Bold"/>
                  <a:ea typeface="Open Sans Bold"/>
                  <a:cs typeface="Open Sans Bold"/>
                  <a:sym typeface="Open Sans Bold"/>
                </a:rPr>
                <a:t>03.</a:t>
              </a:r>
            </a:p>
          </p:txBody>
        </p:sp>
      </p:grpSp>
      <p:sp>
        <p:nvSpPr>
          <p:cNvPr name="TextBox 23" id="23"/>
          <p:cNvSpPr txBox="true"/>
          <p:nvPr/>
        </p:nvSpPr>
        <p:spPr>
          <a:xfrm rot="0">
            <a:off x="3878281" y="2805869"/>
            <a:ext cx="7711161" cy="920750"/>
          </a:xfrm>
          <a:prstGeom prst="rect">
            <a:avLst/>
          </a:prstGeom>
        </p:spPr>
        <p:txBody>
          <a:bodyPr anchor="t" rtlCol="false" tIns="0" lIns="0" bIns="0" rIns="0">
            <a:spAutoFit/>
          </a:bodyPr>
          <a:lstStyle/>
          <a:p>
            <a:pPr algn="l">
              <a:lnSpc>
                <a:spcPts val="7750"/>
              </a:lnSpc>
            </a:pPr>
            <a:r>
              <a:rPr lang="en-US" sz="5000" b="true">
                <a:solidFill>
                  <a:srgbClr val="100F0D"/>
                </a:solidFill>
                <a:latin typeface="Montserrat Bold"/>
                <a:ea typeface="Montserrat Bold"/>
                <a:cs typeface="Montserrat Bold"/>
                <a:sym typeface="Montserrat Bold"/>
              </a:rPr>
              <a:t>PHÂN TÍCH ĐƠN BIẾN</a:t>
            </a:r>
          </a:p>
        </p:txBody>
      </p:sp>
      <p:sp>
        <p:nvSpPr>
          <p:cNvPr name="TextBox 24" id="24"/>
          <p:cNvSpPr txBox="true"/>
          <p:nvPr/>
        </p:nvSpPr>
        <p:spPr>
          <a:xfrm rot="0">
            <a:off x="3878281" y="7463795"/>
            <a:ext cx="8981719" cy="1901825"/>
          </a:xfrm>
          <a:prstGeom prst="rect">
            <a:avLst/>
          </a:prstGeom>
        </p:spPr>
        <p:txBody>
          <a:bodyPr anchor="t" rtlCol="false" tIns="0" lIns="0" bIns="0" rIns="0">
            <a:spAutoFit/>
          </a:bodyPr>
          <a:lstStyle/>
          <a:p>
            <a:pPr algn="l">
              <a:lnSpc>
                <a:spcPts val="7750"/>
              </a:lnSpc>
            </a:pPr>
            <a:r>
              <a:rPr lang="en-US" sz="5000" b="true">
                <a:solidFill>
                  <a:srgbClr val="100F0D"/>
                </a:solidFill>
                <a:latin typeface="Montserrat Bold"/>
                <a:ea typeface="Montserrat Bold"/>
                <a:cs typeface="Montserrat Bold"/>
                <a:sym typeface="Montserrat Bold"/>
              </a:rPr>
              <a:t>PHÂN TÍCH TƯƠNG QUAN ĐA BIẾN</a:t>
            </a:r>
          </a:p>
        </p:txBody>
      </p:sp>
      <p:sp>
        <p:nvSpPr>
          <p:cNvPr name="TextBox 25" id="25"/>
          <p:cNvSpPr txBox="true"/>
          <p:nvPr/>
        </p:nvSpPr>
        <p:spPr>
          <a:xfrm rot="0">
            <a:off x="4677352" y="4889564"/>
            <a:ext cx="8590185" cy="1901825"/>
          </a:xfrm>
          <a:prstGeom prst="rect">
            <a:avLst/>
          </a:prstGeom>
        </p:spPr>
        <p:txBody>
          <a:bodyPr anchor="t" rtlCol="false" tIns="0" lIns="0" bIns="0" rIns="0">
            <a:spAutoFit/>
          </a:bodyPr>
          <a:lstStyle/>
          <a:p>
            <a:pPr algn="l">
              <a:lnSpc>
                <a:spcPts val="7750"/>
              </a:lnSpc>
            </a:pPr>
            <a:r>
              <a:rPr lang="en-US" sz="5000" b="true">
                <a:solidFill>
                  <a:srgbClr val="100F0D"/>
                </a:solidFill>
                <a:latin typeface="Montserrat Bold"/>
                <a:ea typeface="Montserrat Bold"/>
                <a:cs typeface="Montserrat Bold"/>
                <a:sym typeface="Montserrat Bold"/>
              </a:rPr>
              <a:t>PHÂN TÍCH TƯƠNG QUAN HAI BIẾN</a:t>
            </a:r>
          </a:p>
        </p:txBody>
      </p:sp>
      <p:sp>
        <p:nvSpPr>
          <p:cNvPr name="Freeform 26" id="26"/>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6289750" y="-32527"/>
            <a:ext cx="10168031" cy="10168031"/>
          </a:xfrm>
          <a:custGeom>
            <a:avLst/>
            <a:gdLst/>
            <a:ahLst/>
            <a:cxnLst/>
            <a:rect r="r" b="b" t="t" l="l"/>
            <a:pathLst>
              <a:path h="10168031" w="10168031">
                <a:moveTo>
                  <a:pt x="0" y="0"/>
                </a:moveTo>
                <a:lnTo>
                  <a:pt x="10168031" y="0"/>
                </a:lnTo>
                <a:lnTo>
                  <a:pt x="10168031" y="10168031"/>
                </a:lnTo>
                <a:lnTo>
                  <a:pt x="0" y="10168031"/>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sp>
        <p:nvSpPr>
          <p:cNvPr name="TextBox 8" id="8"/>
          <p:cNvSpPr txBox="true"/>
          <p:nvPr/>
        </p:nvSpPr>
        <p:spPr>
          <a:xfrm rot="0">
            <a:off x="785412" y="3815392"/>
            <a:ext cx="7711161"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1.PHÂN TÍCH ĐƠN BIẾN</a:t>
            </a:r>
          </a:p>
        </p:txBody>
      </p:sp>
      <p:sp>
        <p:nvSpPr>
          <p:cNvPr name="TextBox 9" id="9"/>
          <p:cNvSpPr txBox="true"/>
          <p:nvPr/>
        </p:nvSpPr>
        <p:spPr>
          <a:xfrm rot="0">
            <a:off x="785412" y="5228268"/>
            <a:ext cx="16406964" cy="26130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P</a:t>
            </a:r>
            <a:r>
              <a:rPr lang="en-US" sz="2499">
                <a:solidFill>
                  <a:srgbClr val="000000"/>
                </a:solidFill>
                <a:latin typeface="Open Sans"/>
                <a:ea typeface="Open Sans"/>
                <a:cs typeface="Open Sans"/>
                <a:sym typeface="Open Sans"/>
              </a:rPr>
              <a:t>hân tích phân bố của từng biến riêng lẻ:</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Histogram, Boxplot: dùng cho biến Weekly_Sales, Size, Temperature, v.v.</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Mục đích:</a:t>
            </a:r>
          </a:p>
          <a:p>
            <a:pPr algn="l" marL="1079499" indent="-359833" lvl="2">
              <a:lnSpc>
                <a:spcPts val="3499"/>
              </a:lnSpc>
              <a:buFont typeface="Arial"/>
              <a:buChar char="⚬"/>
            </a:pPr>
            <a:r>
              <a:rPr lang="en-US" sz="2499">
                <a:solidFill>
                  <a:srgbClr val="000000"/>
                </a:solidFill>
                <a:latin typeface="Open Sans"/>
                <a:ea typeface="Open Sans"/>
                <a:cs typeface="Open Sans"/>
                <a:sym typeface="Open Sans"/>
              </a:rPr>
              <a:t>Phát hiện outliers</a:t>
            </a:r>
          </a:p>
          <a:p>
            <a:pPr algn="l" marL="1079499" indent="-359833" lvl="2">
              <a:lnSpc>
                <a:spcPts val="3499"/>
              </a:lnSpc>
              <a:buFont typeface="Arial"/>
              <a:buChar char="⚬"/>
            </a:pPr>
            <a:r>
              <a:rPr lang="en-US" sz="2499">
                <a:solidFill>
                  <a:srgbClr val="000000"/>
                </a:solidFill>
                <a:latin typeface="Open Sans"/>
                <a:ea typeface="Open Sans"/>
                <a:cs typeface="Open Sans"/>
                <a:sym typeface="Open Sans"/>
              </a:rPr>
              <a:t>Hiểu phân bố (lệch trái/phải, tập trung, cực trị)</a:t>
            </a:r>
          </a:p>
          <a:p>
            <a:pPr algn="l">
              <a:lnSpc>
                <a:spcPts val="3499"/>
              </a:lnSpc>
            </a:pPr>
          </a:p>
        </p:txBody>
      </p:sp>
      <p:sp>
        <p:nvSpPr>
          <p:cNvPr name="TextBox 10" id="10"/>
          <p:cNvSpPr txBox="true"/>
          <p:nvPr/>
        </p:nvSpPr>
        <p:spPr>
          <a:xfrm rot="0">
            <a:off x="785412" y="2131376"/>
            <a:ext cx="17502588" cy="86042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Để tiện cho việc phân tích và xử lí sau này, chúng ta sẽ gộp file train, features, stores thành data train. Đối với file test cũng tương tự</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grpSp>
        <p:nvGrpSpPr>
          <p:cNvPr name="Group 8" id="8"/>
          <p:cNvGrpSpPr/>
          <p:nvPr/>
        </p:nvGrpSpPr>
        <p:grpSpPr>
          <a:xfrm rot="0">
            <a:off x="4523246" y="2667454"/>
            <a:ext cx="9488743" cy="7619546"/>
            <a:chOff x="0" y="0"/>
            <a:chExt cx="12651658" cy="10159395"/>
          </a:xfrm>
        </p:grpSpPr>
        <p:sp>
          <p:nvSpPr>
            <p:cNvPr name="Freeform 9" id="9"/>
            <p:cNvSpPr/>
            <p:nvPr/>
          </p:nvSpPr>
          <p:spPr>
            <a:xfrm flipH="false" flipV="false" rot="0">
              <a:off x="0" y="0"/>
              <a:ext cx="12651658" cy="8887790"/>
            </a:xfrm>
            <a:custGeom>
              <a:avLst/>
              <a:gdLst/>
              <a:ahLst/>
              <a:cxnLst/>
              <a:rect r="r" b="b" t="t" l="l"/>
              <a:pathLst>
                <a:path h="8887790" w="12651658">
                  <a:moveTo>
                    <a:pt x="0" y="0"/>
                  </a:moveTo>
                  <a:lnTo>
                    <a:pt x="12651658" y="0"/>
                  </a:lnTo>
                  <a:lnTo>
                    <a:pt x="12651658" y="8887790"/>
                  </a:lnTo>
                  <a:lnTo>
                    <a:pt x="0" y="8887790"/>
                  </a:lnTo>
                  <a:lnTo>
                    <a:pt x="0" y="0"/>
                  </a:lnTo>
                  <a:close/>
                </a:path>
              </a:pathLst>
            </a:custGeom>
            <a:blipFill>
              <a:blip r:embed="rId3"/>
              <a:stretch>
                <a:fillRect l="0" t="0" r="0" b="0"/>
              </a:stretch>
            </a:blipFill>
          </p:spPr>
        </p:sp>
        <p:sp>
          <p:nvSpPr>
            <p:cNvPr name="TextBox 10" id="10"/>
            <p:cNvSpPr txBox="true"/>
            <p:nvPr/>
          </p:nvSpPr>
          <p:spPr>
            <a:xfrm rot="0">
              <a:off x="0" y="8980717"/>
              <a:ext cx="12651658" cy="1178678"/>
            </a:xfrm>
            <a:prstGeom prst="rect">
              <a:avLst/>
            </a:prstGeom>
          </p:spPr>
          <p:txBody>
            <a:bodyPr anchor="t" rtlCol="false" tIns="0" lIns="0" bIns="0" rIns="0">
              <a:spAutoFit/>
            </a:bodyPr>
            <a:lstStyle/>
            <a:p>
              <a:pPr algn="ctr">
                <a:lnSpc>
                  <a:spcPts val="3566"/>
                </a:lnSpc>
              </a:pPr>
              <a:r>
                <a:rPr lang="en-US" sz="2547" b="true">
                  <a:solidFill>
                    <a:srgbClr val="000000"/>
                  </a:solidFill>
                  <a:latin typeface="DejaVu Serif Bold"/>
                  <a:ea typeface="DejaVu Serif Bold"/>
                  <a:cs typeface="DejaVu Serif Bold"/>
                  <a:sym typeface="DejaVu Serif Bold"/>
                </a:rPr>
                <a:t> B</a:t>
              </a:r>
              <a:r>
                <a:rPr lang="en-US" b="true" sz="2547">
                  <a:solidFill>
                    <a:srgbClr val="000000"/>
                  </a:solidFill>
                  <a:latin typeface="DejaVu Serif Bold"/>
                  <a:ea typeface="DejaVu Serif Bold"/>
                  <a:cs typeface="DejaVu Serif Bold"/>
                  <a:sym typeface="DejaVu Serif Bold"/>
                </a:rPr>
                <a:t>iểu đồ phân bố dữ liệu doanh số hàng tuần (Weekly_Sales)</a:t>
              </a:r>
            </a:p>
          </p:txBody>
        </p:sp>
      </p:grpSp>
      <p:sp>
        <p:nvSpPr>
          <p:cNvPr name="TextBox 11" id="11"/>
          <p:cNvSpPr txBox="true"/>
          <p:nvPr/>
        </p:nvSpPr>
        <p:spPr>
          <a:xfrm rot="0">
            <a:off x="852336" y="1812720"/>
            <a:ext cx="7711161" cy="727075"/>
          </a:xfrm>
          <a:prstGeom prst="rect">
            <a:avLst/>
          </a:prstGeom>
        </p:spPr>
        <p:txBody>
          <a:bodyPr anchor="t" rtlCol="false" tIns="0" lIns="0" bIns="0" rIns="0">
            <a:spAutoFit/>
          </a:bodyPr>
          <a:lstStyle/>
          <a:p>
            <a:pPr algn="l">
              <a:lnSpc>
                <a:spcPts val="6199"/>
              </a:lnSpc>
            </a:pPr>
            <a:r>
              <a:rPr lang="en-US" sz="3999" b="true">
                <a:solidFill>
                  <a:srgbClr val="100F0D"/>
                </a:solidFill>
                <a:latin typeface="Montserrat Bold"/>
                <a:ea typeface="Montserrat Bold"/>
                <a:cs typeface="Montserrat Bold"/>
                <a:sym typeface="Montserrat Bold"/>
              </a:rPr>
              <a:t>1.PHÂN TÍCH ĐƠN BIẾN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grpSp>
        <p:nvGrpSpPr>
          <p:cNvPr name="Group 8" id="8"/>
          <p:cNvGrpSpPr/>
          <p:nvPr/>
        </p:nvGrpSpPr>
        <p:grpSpPr>
          <a:xfrm rot="0">
            <a:off x="872758" y="2801009"/>
            <a:ext cx="15381477" cy="5644735"/>
            <a:chOff x="0" y="0"/>
            <a:chExt cx="20508636" cy="7526313"/>
          </a:xfrm>
        </p:grpSpPr>
        <p:sp>
          <p:nvSpPr>
            <p:cNvPr name="Freeform 9" id="9"/>
            <p:cNvSpPr/>
            <p:nvPr/>
          </p:nvSpPr>
          <p:spPr>
            <a:xfrm flipH="false" flipV="false" rot="0">
              <a:off x="0" y="0"/>
              <a:ext cx="20508636" cy="6383313"/>
            </a:xfrm>
            <a:custGeom>
              <a:avLst/>
              <a:gdLst/>
              <a:ahLst/>
              <a:cxnLst/>
              <a:rect r="r" b="b" t="t" l="l"/>
              <a:pathLst>
                <a:path h="6383313" w="20508636">
                  <a:moveTo>
                    <a:pt x="0" y="0"/>
                  </a:moveTo>
                  <a:lnTo>
                    <a:pt x="20508636" y="0"/>
                  </a:lnTo>
                  <a:lnTo>
                    <a:pt x="20508636" y="6383313"/>
                  </a:lnTo>
                  <a:lnTo>
                    <a:pt x="0" y="6383313"/>
                  </a:lnTo>
                  <a:lnTo>
                    <a:pt x="0" y="0"/>
                  </a:lnTo>
                  <a:close/>
                </a:path>
              </a:pathLst>
            </a:custGeom>
            <a:blipFill>
              <a:blip r:embed="rId3"/>
              <a:stretch>
                <a:fillRect l="0" t="0" r="0" b="0"/>
              </a:stretch>
            </a:blipFill>
          </p:spPr>
        </p:sp>
        <p:sp>
          <p:nvSpPr>
            <p:cNvPr name="TextBox 10" id="10"/>
            <p:cNvSpPr txBox="true"/>
            <p:nvPr/>
          </p:nvSpPr>
          <p:spPr>
            <a:xfrm rot="0">
              <a:off x="5535667" y="6961163"/>
              <a:ext cx="9265709" cy="565150"/>
            </a:xfrm>
            <a:prstGeom prst="rect">
              <a:avLst/>
            </a:prstGeom>
          </p:spPr>
          <p:txBody>
            <a:bodyPr anchor="t" rtlCol="false" tIns="0" lIns="0" bIns="0" rIns="0">
              <a:spAutoFit/>
            </a:bodyPr>
            <a:lstStyle/>
            <a:p>
              <a:pPr algn="ctr">
                <a:lnSpc>
                  <a:spcPts val="3499"/>
                </a:lnSpc>
              </a:pPr>
              <a:r>
                <a:rPr lang="en-US" sz="2499" b="true">
                  <a:solidFill>
                    <a:srgbClr val="000000"/>
                  </a:solidFill>
                  <a:latin typeface="DejaVu Serif Bold"/>
                  <a:ea typeface="DejaVu Serif Bold"/>
                  <a:cs typeface="DejaVu Serif Bold"/>
                  <a:sym typeface="DejaVu Serif Bold"/>
                </a:rPr>
                <a:t> B</a:t>
              </a:r>
              <a:r>
                <a:rPr lang="en-US" b="true" sz="2499">
                  <a:solidFill>
                    <a:srgbClr val="000000"/>
                  </a:solidFill>
                  <a:latin typeface="DejaVu Serif Bold"/>
                  <a:ea typeface="DejaVu Serif Bold"/>
                  <a:cs typeface="DejaVu Serif Bold"/>
                  <a:sym typeface="DejaVu Serif Bold"/>
                </a:rPr>
                <a:t>iểu đồ phân bố Size trong tập stores:</a:t>
              </a:r>
            </a:p>
          </p:txBody>
        </p:sp>
      </p:grpSp>
      <p:sp>
        <p:nvSpPr>
          <p:cNvPr name="TextBox 11" id="11"/>
          <p:cNvSpPr txBox="true"/>
          <p:nvPr/>
        </p:nvSpPr>
        <p:spPr>
          <a:xfrm rot="0">
            <a:off x="852336" y="1812720"/>
            <a:ext cx="7711161" cy="727075"/>
          </a:xfrm>
          <a:prstGeom prst="rect">
            <a:avLst/>
          </a:prstGeom>
        </p:spPr>
        <p:txBody>
          <a:bodyPr anchor="t" rtlCol="false" tIns="0" lIns="0" bIns="0" rIns="0">
            <a:spAutoFit/>
          </a:bodyPr>
          <a:lstStyle/>
          <a:p>
            <a:pPr algn="l">
              <a:lnSpc>
                <a:spcPts val="6199"/>
              </a:lnSpc>
            </a:pPr>
            <a:r>
              <a:rPr lang="en-US" sz="3999" b="true">
                <a:solidFill>
                  <a:srgbClr val="100F0D"/>
                </a:solidFill>
                <a:latin typeface="Montserrat Bold"/>
                <a:ea typeface="Montserrat Bold"/>
                <a:cs typeface="Montserrat Bold"/>
                <a:sym typeface="Montserrat Bold"/>
              </a:rPr>
              <a:t>1.PHÂN TÍCH ĐƠN BIẾN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grpSp>
        <p:nvGrpSpPr>
          <p:cNvPr name="Group 8" id="8"/>
          <p:cNvGrpSpPr/>
          <p:nvPr/>
        </p:nvGrpSpPr>
        <p:grpSpPr>
          <a:xfrm rot="0">
            <a:off x="5614472" y="2539795"/>
            <a:ext cx="7059057" cy="7518330"/>
            <a:chOff x="0" y="0"/>
            <a:chExt cx="9412076" cy="10024440"/>
          </a:xfrm>
        </p:grpSpPr>
        <p:sp>
          <p:nvSpPr>
            <p:cNvPr name="Freeform 9" id="9"/>
            <p:cNvSpPr/>
            <p:nvPr/>
          </p:nvSpPr>
          <p:spPr>
            <a:xfrm flipH="false" flipV="false" rot="0">
              <a:off x="0" y="0"/>
              <a:ext cx="9412076" cy="9081595"/>
            </a:xfrm>
            <a:custGeom>
              <a:avLst/>
              <a:gdLst/>
              <a:ahLst/>
              <a:cxnLst/>
              <a:rect r="r" b="b" t="t" l="l"/>
              <a:pathLst>
                <a:path h="9081595" w="9412076">
                  <a:moveTo>
                    <a:pt x="0" y="0"/>
                  </a:moveTo>
                  <a:lnTo>
                    <a:pt x="9412076" y="0"/>
                  </a:lnTo>
                  <a:lnTo>
                    <a:pt x="9412076" y="9081595"/>
                  </a:lnTo>
                  <a:lnTo>
                    <a:pt x="0" y="9081595"/>
                  </a:lnTo>
                  <a:lnTo>
                    <a:pt x="0" y="0"/>
                  </a:lnTo>
                  <a:close/>
                </a:path>
              </a:pathLst>
            </a:custGeom>
            <a:blipFill>
              <a:blip r:embed="rId3"/>
              <a:stretch>
                <a:fillRect l="0" t="0" r="0" b="0"/>
              </a:stretch>
            </a:blipFill>
          </p:spPr>
        </p:sp>
        <p:sp>
          <p:nvSpPr>
            <p:cNvPr name="TextBox 10" id="10"/>
            <p:cNvSpPr txBox="true"/>
            <p:nvPr/>
          </p:nvSpPr>
          <p:spPr>
            <a:xfrm rot="0">
              <a:off x="0" y="9394873"/>
              <a:ext cx="9412076" cy="629567"/>
            </a:xfrm>
            <a:prstGeom prst="rect">
              <a:avLst/>
            </a:prstGeom>
          </p:spPr>
          <p:txBody>
            <a:bodyPr anchor="t" rtlCol="false" tIns="0" lIns="0" bIns="0" rIns="0">
              <a:spAutoFit/>
            </a:bodyPr>
            <a:lstStyle/>
            <a:p>
              <a:pPr algn="ctr">
                <a:lnSpc>
                  <a:spcPts val="3878"/>
                </a:lnSpc>
              </a:pPr>
              <a:r>
                <a:rPr lang="en-US" sz="2770" b="true">
                  <a:solidFill>
                    <a:srgbClr val="000000"/>
                  </a:solidFill>
                  <a:latin typeface="DejaVu Serif Bold"/>
                  <a:ea typeface="DejaVu Serif Bold"/>
                  <a:cs typeface="DejaVu Serif Bold"/>
                  <a:sym typeface="DejaVu Serif Bold"/>
                </a:rPr>
                <a:t>Biểu đồ tần suất của Type</a:t>
              </a:r>
            </a:p>
          </p:txBody>
        </p:sp>
      </p:grpSp>
      <p:sp>
        <p:nvSpPr>
          <p:cNvPr name="TextBox 11" id="11"/>
          <p:cNvSpPr txBox="true"/>
          <p:nvPr/>
        </p:nvSpPr>
        <p:spPr>
          <a:xfrm rot="0">
            <a:off x="852336" y="1803195"/>
            <a:ext cx="7711161"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1.PHÂN TÍCH ĐƠN BIẾN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sp>
        <p:nvSpPr>
          <p:cNvPr name="TextBox 8" id="8"/>
          <p:cNvSpPr txBox="true"/>
          <p:nvPr/>
        </p:nvSpPr>
        <p:spPr>
          <a:xfrm rot="0">
            <a:off x="852336" y="1660501"/>
            <a:ext cx="10126046"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2.PHÂN TÍCH TƯƠNG QUAN HAI BIẾN</a:t>
            </a:r>
          </a:p>
        </p:txBody>
      </p:sp>
      <p:sp>
        <p:nvSpPr>
          <p:cNvPr name="TextBox 9" id="9"/>
          <p:cNvSpPr txBox="true"/>
          <p:nvPr/>
        </p:nvSpPr>
        <p:spPr>
          <a:xfrm rot="0">
            <a:off x="852336" y="3384629"/>
            <a:ext cx="14141131" cy="480377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P</a:t>
            </a:r>
            <a:r>
              <a:rPr lang="en-US" sz="2499">
                <a:solidFill>
                  <a:srgbClr val="000000"/>
                </a:solidFill>
                <a:latin typeface="Open Sans"/>
                <a:ea typeface="Open Sans"/>
                <a:cs typeface="Open Sans"/>
                <a:sym typeface="Open Sans"/>
              </a:rPr>
              <a:t>hân tích Weekly_Sales theo từng biến ảnh hưởng:</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Biến phân loại đến biến số:</a:t>
            </a:r>
          </a:p>
          <a:p>
            <a:pPr algn="l" marL="1079499" indent="-359833" lvl="2">
              <a:lnSpc>
                <a:spcPts val="3499"/>
              </a:lnSpc>
              <a:buFont typeface="Arial"/>
              <a:buChar char="⚬"/>
            </a:pPr>
            <a:r>
              <a:rPr lang="en-US" sz="2499">
                <a:solidFill>
                  <a:srgbClr val="000000"/>
                </a:solidFill>
                <a:latin typeface="Open Sans"/>
                <a:ea typeface="Open Sans"/>
                <a:cs typeface="Open Sans"/>
                <a:sym typeface="Open Sans"/>
              </a:rPr>
              <a:t>Weekly_Sales theo Dept, Store, Type, IsHoliday</a:t>
            </a:r>
          </a:p>
          <a:p>
            <a:pPr algn="l" marL="1079499" indent="-359833" lvl="2">
              <a:lnSpc>
                <a:spcPts val="3499"/>
              </a:lnSpc>
              <a:buFont typeface="Arial"/>
              <a:buChar char="⚬"/>
            </a:pPr>
            <a:r>
              <a:rPr lang="en-US" sz="2499">
                <a:solidFill>
                  <a:srgbClr val="000000"/>
                </a:solidFill>
                <a:latin typeface="Open Sans"/>
                <a:ea typeface="Open Sans"/>
                <a:cs typeface="Open Sans"/>
                <a:sym typeface="Open Sans"/>
              </a:rPr>
              <a:t>Dùng Barplot, Boxplot, Pivot Table</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Biến thời gian đến biến số</a:t>
            </a:r>
          </a:p>
          <a:p>
            <a:pPr algn="l" marL="1079499" indent="-359833" lvl="2">
              <a:lnSpc>
                <a:spcPts val="3499"/>
              </a:lnSpc>
              <a:buFont typeface="Arial"/>
              <a:buChar char="⚬"/>
            </a:pPr>
            <a:r>
              <a:rPr lang="en-US" sz="2499">
                <a:solidFill>
                  <a:srgbClr val="000000"/>
                </a:solidFill>
                <a:latin typeface="Open Sans"/>
                <a:ea typeface="Open Sans"/>
                <a:cs typeface="Open Sans"/>
                <a:sym typeface="Open Sans"/>
              </a:rPr>
              <a:t>Weekly_Sales theo Month, Year, Week</a:t>
            </a:r>
          </a:p>
          <a:p>
            <a:pPr algn="l" marL="1079499" indent="-359833" lvl="2">
              <a:lnSpc>
                <a:spcPts val="3499"/>
              </a:lnSpc>
              <a:buFont typeface="Arial"/>
              <a:buChar char="⚬"/>
            </a:pPr>
            <a:r>
              <a:rPr lang="en-US" sz="2499">
                <a:solidFill>
                  <a:srgbClr val="000000"/>
                </a:solidFill>
                <a:latin typeface="Open Sans"/>
                <a:ea typeface="Open Sans"/>
                <a:cs typeface="Open Sans"/>
                <a:sym typeface="Open Sans"/>
              </a:rPr>
              <a:t>Tạo biến Month, Week, Year từ Date</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Biến số đến biến số</a:t>
            </a:r>
            <a:r>
              <a:rPr lang="en-US" sz="2499">
                <a:solidFill>
                  <a:srgbClr val="000000"/>
                </a:solidFill>
                <a:latin typeface="Open Sans"/>
                <a:ea typeface="Open Sans"/>
                <a:cs typeface="Open Sans"/>
                <a:sym typeface="Open Sans"/>
              </a:rPr>
              <a:t>:</a:t>
            </a:r>
          </a:p>
          <a:p>
            <a:pPr algn="l" marL="1079499" indent="-359833" lvl="2">
              <a:lnSpc>
                <a:spcPts val="3499"/>
              </a:lnSpc>
              <a:buFont typeface="Arial"/>
              <a:buChar char="⚬"/>
            </a:pPr>
            <a:r>
              <a:rPr lang="en-US" sz="2499">
                <a:solidFill>
                  <a:srgbClr val="000000"/>
                </a:solidFill>
                <a:latin typeface="Open Sans"/>
                <a:ea typeface="Open Sans"/>
                <a:cs typeface="Open Sans"/>
                <a:sym typeface="Open Sans"/>
              </a:rPr>
              <a:t>Weekly_Sales theo Temperature, Fuel_Price, CPI, Unemployment</a:t>
            </a:r>
          </a:p>
          <a:p>
            <a:pPr algn="l" marL="1079499" indent="-359833" lvl="2">
              <a:lnSpc>
                <a:spcPts val="3499"/>
              </a:lnSpc>
              <a:buFont typeface="Arial"/>
              <a:buChar char="⚬"/>
            </a:pPr>
            <a:r>
              <a:rPr lang="en-US" sz="2499">
                <a:solidFill>
                  <a:srgbClr val="000000"/>
                </a:solidFill>
                <a:latin typeface="Open Sans"/>
                <a:ea typeface="Open Sans"/>
                <a:cs typeface="Open Sans"/>
                <a:sym typeface="Open Sans"/>
              </a:rPr>
              <a:t>Dùng biểu đồ scatterplot, lineplot</a:t>
            </a:r>
          </a:p>
          <a:p>
            <a:pPr algn="l">
              <a:lnSpc>
                <a:spcPts val="349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sp>
        <p:nvSpPr>
          <p:cNvPr name="Freeform 8" id="8"/>
          <p:cNvSpPr/>
          <p:nvPr/>
        </p:nvSpPr>
        <p:spPr>
          <a:xfrm flipH="false" flipV="false" rot="0">
            <a:off x="5547400" y="1593145"/>
            <a:ext cx="12000179" cy="4171287"/>
          </a:xfrm>
          <a:custGeom>
            <a:avLst/>
            <a:gdLst/>
            <a:ahLst/>
            <a:cxnLst/>
            <a:rect r="r" b="b" t="t" l="l"/>
            <a:pathLst>
              <a:path h="4171287" w="12000179">
                <a:moveTo>
                  <a:pt x="0" y="0"/>
                </a:moveTo>
                <a:lnTo>
                  <a:pt x="12000180" y="0"/>
                </a:lnTo>
                <a:lnTo>
                  <a:pt x="12000180" y="4171287"/>
                </a:lnTo>
                <a:lnTo>
                  <a:pt x="0" y="4171287"/>
                </a:lnTo>
                <a:lnTo>
                  <a:pt x="0" y="0"/>
                </a:lnTo>
                <a:close/>
              </a:path>
            </a:pathLst>
          </a:custGeom>
          <a:blipFill>
            <a:blip r:embed="rId3"/>
            <a:stretch>
              <a:fillRect l="0" t="-5785" r="0" b="-3535"/>
            </a:stretch>
          </a:blipFill>
        </p:spPr>
      </p:sp>
      <p:sp>
        <p:nvSpPr>
          <p:cNvPr name="Freeform 9" id="9"/>
          <p:cNvSpPr/>
          <p:nvPr/>
        </p:nvSpPr>
        <p:spPr>
          <a:xfrm flipH="false" flipV="false" rot="0">
            <a:off x="7125023" y="5818675"/>
            <a:ext cx="8430802" cy="4468325"/>
          </a:xfrm>
          <a:custGeom>
            <a:avLst/>
            <a:gdLst/>
            <a:ahLst/>
            <a:cxnLst/>
            <a:rect r="r" b="b" t="t" l="l"/>
            <a:pathLst>
              <a:path h="4468325" w="8430802">
                <a:moveTo>
                  <a:pt x="0" y="0"/>
                </a:moveTo>
                <a:lnTo>
                  <a:pt x="8430802" y="0"/>
                </a:lnTo>
                <a:lnTo>
                  <a:pt x="8430802" y="4468325"/>
                </a:lnTo>
                <a:lnTo>
                  <a:pt x="0" y="4468325"/>
                </a:lnTo>
                <a:lnTo>
                  <a:pt x="0" y="0"/>
                </a:lnTo>
                <a:close/>
              </a:path>
            </a:pathLst>
          </a:custGeom>
          <a:blipFill>
            <a:blip r:embed="rId4"/>
            <a:stretch>
              <a:fillRect l="0" t="0" r="0" b="0"/>
            </a:stretch>
          </a:blipFill>
        </p:spPr>
      </p:sp>
      <p:sp>
        <p:nvSpPr>
          <p:cNvPr name="TextBox 10" id="10"/>
          <p:cNvSpPr txBox="true"/>
          <p:nvPr/>
        </p:nvSpPr>
        <p:spPr>
          <a:xfrm rot="0">
            <a:off x="7315717" y="506402"/>
            <a:ext cx="10126046"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2.PHÂN TÍCH TƯƠNG QUAN HAI BIẾN</a:t>
            </a:r>
          </a:p>
        </p:txBody>
      </p:sp>
      <p:sp>
        <p:nvSpPr>
          <p:cNvPr name="TextBox 11" id="11"/>
          <p:cNvSpPr txBox="true"/>
          <p:nvPr/>
        </p:nvSpPr>
        <p:spPr>
          <a:xfrm rot="0">
            <a:off x="1765563" y="6459713"/>
            <a:ext cx="2539219" cy="2276821"/>
          </a:xfrm>
          <a:prstGeom prst="rect">
            <a:avLst/>
          </a:prstGeom>
        </p:spPr>
        <p:txBody>
          <a:bodyPr anchor="t" rtlCol="false" tIns="0" lIns="0" bIns="0" rIns="0">
            <a:spAutoFit/>
          </a:bodyPr>
          <a:lstStyle/>
          <a:p>
            <a:pPr algn="ctr">
              <a:lnSpc>
                <a:spcPts val="3655"/>
              </a:lnSpc>
            </a:pPr>
            <a:r>
              <a:rPr lang="en-US" sz="2611" b="true">
                <a:solidFill>
                  <a:srgbClr val="000000"/>
                </a:solidFill>
                <a:latin typeface="Open Sans Bold"/>
                <a:ea typeface="Open Sans Bold"/>
                <a:cs typeface="Open Sans Bold"/>
                <a:sym typeface="Open Sans Bold"/>
              </a:rPr>
              <a:t>Biểu đồ phân bố dữ liệu của Weekly_Sales theo Dept và Store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sp>
        <p:nvSpPr>
          <p:cNvPr name="TextBox 8" id="8"/>
          <p:cNvSpPr txBox="true"/>
          <p:nvPr/>
        </p:nvSpPr>
        <p:spPr>
          <a:xfrm rot="0">
            <a:off x="852336" y="1670026"/>
            <a:ext cx="10126046" cy="727075"/>
          </a:xfrm>
          <a:prstGeom prst="rect">
            <a:avLst/>
          </a:prstGeom>
        </p:spPr>
        <p:txBody>
          <a:bodyPr anchor="t" rtlCol="false" tIns="0" lIns="0" bIns="0" rIns="0">
            <a:spAutoFit/>
          </a:bodyPr>
          <a:lstStyle/>
          <a:p>
            <a:pPr algn="l">
              <a:lnSpc>
                <a:spcPts val="6199"/>
              </a:lnSpc>
            </a:pPr>
            <a:r>
              <a:rPr lang="en-US" sz="3999" b="true">
                <a:solidFill>
                  <a:srgbClr val="100F0D"/>
                </a:solidFill>
                <a:latin typeface="Montserrat Bold"/>
                <a:ea typeface="Montserrat Bold"/>
                <a:cs typeface="Montserrat Bold"/>
                <a:sym typeface="Montserrat Bold"/>
              </a:rPr>
              <a:t>2.PHÂN TÍCH TƯƠNG QUAN HAI BIẾN</a:t>
            </a:r>
          </a:p>
        </p:txBody>
      </p:sp>
      <p:grpSp>
        <p:nvGrpSpPr>
          <p:cNvPr name="Group 9" id="9"/>
          <p:cNvGrpSpPr/>
          <p:nvPr/>
        </p:nvGrpSpPr>
        <p:grpSpPr>
          <a:xfrm rot="0">
            <a:off x="2632273" y="3042554"/>
            <a:ext cx="11301259" cy="7087860"/>
            <a:chOff x="0" y="0"/>
            <a:chExt cx="15068345" cy="9450480"/>
          </a:xfrm>
        </p:grpSpPr>
        <p:sp>
          <p:nvSpPr>
            <p:cNvPr name="Freeform 10" id="10"/>
            <p:cNvSpPr/>
            <p:nvPr/>
          </p:nvSpPr>
          <p:spPr>
            <a:xfrm flipH="false" flipV="false" rot="0">
              <a:off x="0" y="0"/>
              <a:ext cx="15068345" cy="7797869"/>
            </a:xfrm>
            <a:custGeom>
              <a:avLst/>
              <a:gdLst/>
              <a:ahLst/>
              <a:cxnLst/>
              <a:rect r="r" b="b" t="t" l="l"/>
              <a:pathLst>
                <a:path h="7797869" w="15068345">
                  <a:moveTo>
                    <a:pt x="0" y="0"/>
                  </a:moveTo>
                  <a:lnTo>
                    <a:pt x="15068345" y="0"/>
                  </a:lnTo>
                  <a:lnTo>
                    <a:pt x="15068345" y="7797869"/>
                  </a:lnTo>
                  <a:lnTo>
                    <a:pt x="0" y="7797869"/>
                  </a:lnTo>
                  <a:lnTo>
                    <a:pt x="0" y="0"/>
                  </a:lnTo>
                  <a:close/>
                </a:path>
              </a:pathLst>
            </a:custGeom>
            <a:blipFill>
              <a:blip r:embed="rId3"/>
              <a:stretch>
                <a:fillRect l="0" t="0" r="0" b="0"/>
              </a:stretch>
            </a:blipFill>
          </p:spPr>
        </p:sp>
        <p:sp>
          <p:nvSpPr>
            <p:cNvPr name="TextBox 11" id="11"/>
            <p:cNvSpPr txBox="true"/>
            <p:nvPr/>
          </p:nvSpPr>
          <p:spPr>
            <a:xfrm rot="0">
              <a:off x="2753369" y="8328646"/>
              <a:ext cx="9561608" cy="1121833"/>
            </a:xfrm>
            <a:prstGeom prst="rect">
              <a:avLst/>
            </a:prstGeom>
          </p:spPr>
          <p:txBody>
            <a:bodyPr anchor="t" rtlCol="false" tIns="0" lIns="0" bIns="0" rIns="0">
              <a:spAutoFit/>
            </a:bodyPr>
            <a:lstStyle/>
            <a:p>
              <a:pPr algn="ctr">
                <a:lnSpc>
                  <a:spcPts val="3499"/>
                </a:lnSpc>
              </a:pPr>
              <a:r>
                <a:rPr lang="en-US" sz="2499" b="true">
                  <a:solidFill>
                    <a:srgbClr val="000000"/>
                  </a:solidFill>
                  <a:latin typeface="Noto Serif Display Bold"/>
                  <a:ea typeface="Noto Serif Display Bold"/>
                  <a:cs typeface="Noto Serif Display Bold"/>
                  <a:sym typeface="Noto Serif Display Bold"/>
                </a:rPr>
                <a:t>Biểu đồ phân bố của biến Weekly_Sales theo tháng trong các năm</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sp>
        <p:nvSpPr>
          <p:cNvPr name="TextBox 8" id="8"/>
          <p:cNvSpPr txBox="true"/>
          <p:nvPr/>
        </p:nvSpPr>
        <p:spPr>
          <a:xfrm rot="0">
            <a:off x="852336" y="1746758"/>
            <a:ext cx="10126046" cy="727075"/>
          </a:xfrm>
          <a:prstGeom prst="rect">
            <a:avLst/>
          </a:prstGeom>
        </p:spPr>
        <p:txBody>
          <a:bodyPr anchor="t" rtlCol="false" tIns="0" lIns="0" bIns="0" rIns="0">
            <a:spAutoFit/>
          </a:bodyPr>
          <a:lstStyle/>
          <a:p>
            <a:pPr algn="l">
              <a:lnSpc>
                <a:spcPts val="6199"/>
              </a:lnSpc>
            </a:pPr>
            <a:r>
              <a:rPr lang="en-US" sz="3999" b="true">
                <a:solidFill>
                  <a:srgbClr val="100F0D"/>
                </a:solidFill>
                <a:latin typeface="Montserrat Bold"/>
                <a:ea typeface="Montserrat Bold"/>
                <a:cs typeface="Montserrat Bold"/>
                <a:sym typeface="Montserrat Bold"/>
              </a:rPr>
              <a:t>3.PHÂN TÍCH ĐA BIẾN</a:t>
            </a:r>
          </a:p>
        </p:txBody>
      </p:sp>
      <p:sp>
        <p:nvSpPr>
          <p:cNvPr name="TextBox 9" id="9"/>
          <p:cNvSpPr txBox="true"/>
          <p:nvPr/>
        </p:nvSpPr>
        <p:spPr>
          <a:xfrm rot="0">
            <a:off x="567435" y="2807208"/>
            <a:ext cx="15008154" cy="3423711"/>
          </a:xfrm>
          <a:prstGeom prst="rect">
            <a:avLst/>
          </a:prstGeom>
        </p:spPr>
        <p:txBody>
          <a:bodyPr anchor="t" rtlCol="false" tIns="0" lIns="0" bIns="0" rIns="0">
            <a:spAutoFit/>
          </a:bodyPr>
          <a:lstStyle/>
          <a:p>
            <a:pPr algn="l" marL="849368" indent="-424684" lvl="1">
              <a:lnSpc>
                <a:spcPts val="5507"/>
              </a:lnSpc>
              <a:buFont typeface="Arial"/>
              <a:buChar char="•"/>
            </a:pPr>
            <a:r>
              <a:rPr lang="en-US" sz="3934">
                <a:solidFill>
                  <a:srgbClr val="000000"/>
                </a:solidFill>
                <a:latin typeface="Open Sans"/>
                <a:ea typeface="Open Sans"/>
                <a:cs typeface="Open Sans"/>
                <a:sym typeface="Open Sans"/>
              </a:rPr>
              <a:t>Dùng .corr() và biểu đồ seaborn </a:t>
            </a:r>
            <a:r>
              <a:rPr lang="en-US" sz="3934">
                <a:solidFill>
                  <a:srgbClr val="000000"/>
                </a:solidFill>
                <a:latin typeface="Open Sans"/>
                <a:ea typeface="Open Sans"/>
                <a:cs typeface="Open Sans"/>
                <a:sym typeface="Open Sans"/>
              </a:rPr>
              <a:t>heatmap</a:t>
            </a:r>
          </a:p>
          <a:p>
            <a:pPr algn="l" marL="849368" indent="-424684" lvl="1">
              <a:lnSpc>
                <a:spcPts val="5507"/>
              </a:lnSpc>
              <a:buFont typeface="Arial"/>
              <a:buChar char="•"/>
            </a:pPr>
            <a:r>
              <a:rPr lang="en-US" sz="3934">
                <a:solidFill>
                  <a:srgbClr val="000000"/>
                </a:solidFill>
                <a:latin typeface="Open Sans"/>
                <a:ea typeface="Open Sans"/>
                <a:cs typeface="Open Sans"/>
                <a:sym typeface="Open Sans"/>
              </a:rPr>
              <a:t>Mục tiêu: phát hiện mối tương quan tuyến tính giữa các biến:</a:t>
            </a:r>
          </a:p>
          <a:p>
            <a:pPr algn="l" marL="1698735" indent="-566245" lvl="2">
              <a:lnSpc>
                <a:spcPts val="5507"/>
              </a:lnSpc>
              <a:buFont typeface="Arial"/>
              <a:buChar char="⚬"/>
            </a:pPr>
            <a:r>
              <a:rPr lang="en-US" sz="3934">
                <a:solidFill>
                  <a:srgbClr val="000000"/>
                </a:solidFill>
                <a:latin typeface="Open Sans"/>
                <a:ea typeface="Open Sans"/>
                <a:cs typeface="Open Sans"/>
                <a:sym typeface="Open Sans"/>
              </a:rPr>
              <a:t>Ví dụ: Size ~ Weekly_Sales: tương quan yếu dương</a:t>
            </a:r>
          </a:p>
          <a:p>
            <a:pPr algn="l" marL="1698735" indent="-566245" lvl="2">
              <a:lnSpc>
                <a:spcPts val="5507"/>
              </a:lnSpc>
              <a:buFont typeface="Arial"/>
              <a:buChar char="⚬"/>
            </a:pPr>
            <a:r>
              <a:rPr lang="en-US" sz="3934">
                <a:solidFill>
                  <a:srgbClr val="000000"/>
                </a:solidFill>
                <a:latin typeface="Open Sans"/>
                <a:ea typeface="Open Sans"/>
                <a:cs typeface="Open Sans"/>
                <a:sym typeface="Open Sans"/>
              </a:rPr>
              <a:t>Unemployment, CPI: tương quan âm với nhau</a:t>
            </a:r>
          </a:p>
          <a:p>
            <a:pPr algn="l">
              <a:lnSpc>
                <a:spcPts val="5507"/>
              </a:lnSpc>
            </a:pPr>
          </a:p>
        </p:txBody>
      </p:sp>
      <p:sp>
        <p:nvSpPr>
          <p:cNvPr name="Freeform 10" id="10"/>
          <p:cNvSpPr/>
          <p:nvPr/>
        </p:nvSpPr>
        <p:spPr>
          <a:xfrm flipH="false" flipV="false" rot="0">
            <a:off x="-319161" y="3136107"/>
            <a:ext cx="13958236" cy="13958236"/>
          </a:xfrm>
          <a:custGeom>
            <a:avLst/>
            <a:gdLst/>
            <a:ahLst/>
            <a:cxnLst/>
            <a:rect r="r" b="b" t="t" l="l"/>
            <a:pathLst>
              <a:path h="13958236" w="13958236">
                <a:moveTo>
                  <a:pt x="0" y="0"/>
                </a:moveTo>
                <a:lnTo>
                  <a:pt x="13958235" y="0"/>
                </a:lnTo>
                <a:lnTo>
                  <a:pt x="13958235"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PHƯƠNG PHÁP PHÂN TÍCH</a:t>
              </a:r>
            </a:p>
          </p:txBody>
        </p:sp>
      </p:grpSp>
      <p:sp>
        <p:nvSpPr>
          <p:cNvPr name="TextBox 8" id="8"/>
          <p:cNvSpPr txBox="true"/>
          <p:nvPr/>
        </p:nvSpPr>
        <p:spPr>
          <a:xfrm rot="0">
            <a:off x="852336" y="1746758"/>
            <a:ext cx="10126046" cy="727075"/>
          </a:xfrm>
          <a:prstGeom prst="rect">
            <a:avLst/>
          </a:prstGeom>
        </p:spPr>
        <p:txBody>
          <a:bodyPr anchor="t" rtlCol="false" tIns="0" lIns="0" bIns="0" rIns="0">
            <a:spAutoFit/>
          </a:bodyPr>
          <a:lstStyle/>
          <a:p>
            <a:pPr algn="l">
              <a:lnSpc>
                <a:spcPts val="6199"/>
              </a:lnSpc>
            </a:pPr>
            <a:r>
              <a:rPr lang="en-US" sz="3999" b="true">
                <a:solidFill>
                  <a:srgbClr val="100F0D"/>
                </a:solidFill>
                <a:latin typeface="Montserrat Bold"/>
                <a:ea typeface="Montserrat Bold"/>
                <a:cs typeface="Montserrat Bold"/>
                <a:sym typeface="Montserrat Bold"/>
              </a:rPr>
              <a:t>3.PHÂN TÍCH ĐA BIẾN</a:t>
            </a:r>
          </a:p>
        </p:txBody>
      </p:sp>
      <p:sp>
        <p:nvSpPr>
          <p:cNvPr name="Freeform 9" id="9"/>
          <p:cNvSpPr/>
          <p:nvPr/>
        </p:nvSpPr>
        <p:spPr>
          <a:xfrm flipH="false" flipV="false" rot="0">
            <a:off x="-319161" y="3136107"/>
            <a:ext cx="13958236" cy="13958236"/>
          </a:xfrm>
          <a:custGeom>
            <a:avLst/>
            <a:gdLst/>
            <a:ahLst/>
            <a:cxnLst/>
            <a:rect r="r" b="b" t="t" l="l"/>
            <a:pathLst>
              <a:path h="13958236" w="13958236">
                <a:moveTo>
                  <a:pt x="0" y="0"/>
                </a:moveTo>
                <a:lnTo>
                  <a:pt x="13958235" y="0"/>
                </a:lnTo>
                <a:lnTo>
                  <a:pt x="13958235"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742167" y="2883408"/>
            <a:ext cx="17545833" cy="7197179"/>
            <a:chOff x="0" y="0"/>
            <a:chExt cx="23394444" cy="9596239"/>
          </a:xfrm>
        </p:grpSpPr>
        <p:sp>
          <p:nvSpPr>
            <p:cNvPr name="Freeform 11" id="11"/>
            <p:cNvSpPr/>
            <p:nvPr/>
          </p:nvSpPr>
          <p:spPr>
            <a:xfrm flipH="false" flipV="false" rot="0">
              <a:off x="0" y="0"/>
              <a:ext cx="10558277" cy="9096705"/>
            </a:xfrm>
            <a:custGeom>
              <a:avLst/>
              <a:gdLst/>
              <a:ahLst/>
              <a:cxnLst/>
              <a:rect r="r" b="b" t="t" l="l"/>
              <a:pathLst>
                <a:path h="9096705" w="10558277">
                  <a:moveTo>
                    <a:pt x="0" y="0"/>
                  </a:moveTo>
                  <a:lnTo>
                    <a:pt x="10558277" y="0"/>
                  </a:lnTo>
                  <a:lnTo>
                    <a:pt x="10558277" y="9096705"/>
                  </a:lnTo>
                  <a:lnTo>
                    <a:pt x="0" y="9096705"/>
                  </a:lnTo>
                  <a:lnTo>
                    <a:pt x="0" y="0"/>
                  </a:lnTo>
                  <a:close/>
                </a:path>
              </a:pathLst>
            </a:custGeom>
            <a:blipFill>
              <a:blip r:embed="rId5"/>
              <a:stretch>
                <a:fillRect l="0" t="-489" r="0" b="-489"/>
              </a:stretch>
            </a:blipFill>
          </p:spPr>
        </p:sp>
        <p:sp>
          <p:nvSpPr>
            <p:cNvPr name="TextBox 12" id="12"/>
            <p:cNvSpPr txBox="true"/>
            <p:nvPr/>
          </p:nvSpPr>
          <p:spPr>
            <a:xfrm rot="0">
              <a:off x="0" y="9058605"/>
              <a:ext cx="10558277" cy="537633"/>
            </a:xfrm>
            <a:prstGeom prst="rect">
              <a:avLst/>
            </a:prstGeom>
          </p:spPr>
          <p:txBody>
            <a:bodyPr anchor="t" rtlCol="false" tIns="0" lIns="0" bIns="0" rIns="0">
              <a:spAutoFit/>
            </a:bodyPr>
            <a:lstStyle/>
            <a:p>
              <a:pPr algn="ctr">
                <a:lnSpc>
                  <a:spcPts val="3499"/>
                </a:lnSpc>
              </a:pPr>
              <a:r>
                <a:rPr lang="en-US" sz="2499" b="true">
                  <a:solidFill>
                    <a:srgbClr val="000000"/>
                  </a:solidFill>
                  <a:latin typeface="Noto Serif Display Bold"/>
                  <a:ea typeface="Noto Serif Display Bold"/>
                  <a:cs typeface="Noto Serif Display Bold"/>
                  <a:sym typeface="Noto Serif Display Bold"/>
                </a:rPr>
                <a:t>Heatmap tương quan giữa các biến số</a:t>
              </a:r>
            </a:p>
          </p:txBody>
        </p:sp>
        <p:sp>
          <p:nvSpPr>
            <p:cNvPr name="TextBox 13" id="13"/>
            <p:cNvSpPr txBox="true"/>
            <p:nvPr/>
          </p:nvSpPr>
          <p:spPr>
            <a:xfrm rot="0">
              <a:off x="10911367" y="379719"/>
              <a:ext cx="12483076" cy="7557558"/>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Bold"/>
                  <a:ea typeface="Open Sans Bold"/>
                  <a:cs typeface="Open Sans Bold"/>
                  <a:sym typeface="Open Sans Bold"/>
                </a:rPr>
                <a:t>Nhận xét</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Biến Size có tương quan dương yếu với Weekly (r ≈ 0.24), cho thấy quy mô cửa hàng ảnh hưởng phần nào đến doan</a:t>
              </a:r>
              <a:r>
                <a:rPr lang="en-US" sz="2499">
                  <a:solidFill>
                    <a:srgbClr val="000000"/>
                  </a:solidFill>
                  <a:latin typeface="Open Sans"/>
                  <a:ea typeface="Open Sans"/>
                  <a:cs typeface="Open Sans"/>
                  <a:sym typeface="Open Sans"/>
                </a:rPr>
                <a:t>h thu.</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Các biến như CPI, Unemployment, Fuel_Price và Temperature gần như không có tương quan rõ rệt với doanh số.</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Hai biến Unemployment và CPI có tương quan âm tương đối với nhau (r ≈ -0.30).</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Hầu hết các biến số đều không tuyến tính mạnh với doanh số, cho thấy cần mô hình phi tuyến như Random Forest hoặc XGBoost để khai thác mối quan hệ ẩn.</a:t>
              </a:r>
            </a:p>
            <a:p>
              <a:pPr algn="l">
                <a:lnSpc>
                  <a:spcPts val="34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104012" y="399717"/>
            <a:ext cx="4875131" cy="4875131"/>
          </a:xfrm>
          <a:custGeom>
            <a:avLst/>
            <a:gdLst/>
            <a:ahLst/>
            <a:cxnLst/>
            <a:rect r="r" b="b" t="t" l="l"/>
            <a:pathLst>
              <a:path h="4875131" w="4875131">
                <a:moveTo>
                  <a:pt x="0" y="0"/>
                </a:moveTo>
                <a:lnTo>
                  <a:pt x="4875131" y="0"/>
                </a:lnTo>
                <a:lnTo>
                  <a:pt x="4875131" y="4875131"/>
                </a:lnTo>
                <a:lnTo>
                  <a:pt x="0" y="4875131"/>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03333" y="573230"/>
            <a:ext cx="1159371" cy="240720"/>
          </a:xfrm>
          <a:prstGeom prst="rect">
            <a:avLst/>
          </a:prstGeom>
        </p:spPr>
        <p:txBody>
          <a:bodyPr anchor="t" rtlCol="false" tIns="0" lIns="0" bIns="0" rIns="0">
            <a:spAutoFit/>
          </a:bodyPr>
          <a:lstStyle/>
          <a:p>
            <a:pPr algn="l">
              <a:lnSpc>
                <a:spcPts val="1956"/>
              </a:lnSpc>
            </a:pPr>
            <a:r>
              <a:rPr lang="en-US" sz="1397">
                <a:solidFill>
                  <a:srgbClr val="FFFFFF"/>
                </a:solidFill>
                <a:latin typeface="Open Sans"/>
                <a:ea typeface="Open Sans"/>
                <a:cs typeface="Open Sans"/>
                <a:sym typeface="Open Sans"/>
              </a:rPr>
              <a:t>Salford &amp; Co.</a:t>
            </a:r>
          </a:p>
        </p:txBody>
      </p:sp>
      <p:sp>
        <p:nvSpPr>
          <p:cNvPr name="AutoShape 5" id="5"/>
          <p:cNvSpPr/>
          <p:nvPr/>
        </p:nvSpPr>
        <p:spPr>
          <a:xfrm rot="5400000">
            <a:off x="5707" y="5935783"/>
            <a:ext cx="2510838" cy="0"/>
          </a:xfrm>
          <a:prstGeom prst="line">
            <a:avLst/>
          </a:prstGeom>
          <a:ln cap="flat" w="28575">
            <a:solidFill>
              <a:srgbClr val="100F0D"/>
            </a:solidFill>
            <a:prstDash val="solid"/>
            <a:headEnd type="none" len="sm" w="sm"/>
            <a:tailEnd type="none" len="sm" w="sm"/>
          </a:ln>
        </p:spPr>
      </p:sp>
      <p:sp>
        <p:nvSpPr>
          <p:cNvPr name="Freeform 6" id="6"/>
          <p:cNvSpPr/>
          <p:nvPr/>
        </p:nvSpPr>
        <p:spPr>
          <a:xfrm flipH="false" flipV="false" rot="0">
            <a:off x="1032747" y="6884000"/>
            <a:ext cx="2358500" cy="2358500"/>
          </a:xfrm>
          <a:custGeom>
            <a:avLst/>
            <a:gdLst/>
            <a:ahLst/>
            <a:cxnLst/>
            <a:rect r="r" b="b" t="t" l="l"/>
            <a:pathLst>
              <a:path h="2358500" w="2358500">
                <a:moveTo>
                  <a:pt x="0" y="0"/>
                </a:moveTo>
                <a:lnTo>
                  <a:pt x="2358501" y="0"/>
                </a:lnTo>
                <a:lnTo>
                  <a:pt x="2358501" y="2358500"/>
                </a:lnTo>
                <a:lnTo>
                  <a:pt x="0" y="2358500"/>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583019" y="5376830"/>
            <a:ext cx="3331618" cy="760775"/>
            <a:chOff x="0" y="0"/>
            <a:chExt cx="4442158" cy="1014367"/>
          </a:xfrm>
        </p:grpSpPr>
        <p:sp>
          <p:nvSpPr>
            <p:cNvPr name="TextBox 8" id="8"/>
            <p:cNvSpPr txBox="true"/>
            <p:nvPr/>
          </p:nvSpPr>
          <p:spPr>
            <a:xfrm rot="0">
              <a:off x="0" y="-38100"/>
              <a:ext cx="4442158" cy="467115"/>
            </a:xfrm>
            <a:prstGeom prst="rect">
              <a:avLst/>
            </a:prstGeom>
          </p:spPr>
          <p:txBody>
            <a:bodyPr anchor="t" rtlCol="false" tIns="0" lIns="0" bIns="0" rIns="0">
              <a:spAutoFit/>
            </a:bodyPr>
            <a:lstStyle/>
            <a:p>
              <a:pPr algn="l" marL="0" indent="0" lvl="0">
                <a:lnSpc>
                  <a:spcPts val="2925"/>
                </a:lnSpc>
                <a:spcBef>
                  <a:spcPct val="0"/>
                </a:spcBef>
              </a:pPr>
              <a:r>
                <a:rPr lang="en-US" b="true" sz="2120" spc="23">
                  <a:solidFill>
                    <a:srgbClr val="100F0D"/>
                  </a:solidFill>
                  <a:latin typeface="Open Sans Bold"/>
                  <a:ea typeface="Open Sans Bold"/>
                  <a:cs typeface="Open Sans Bold"/>
                  <a:sym typeface="Open Sans Bold"/>
                </a:rPr>
                <a:t>LÊ CHÍ HOÀNG</a:t>
              </a:r>
            </a:p>
          </p:txBody>
        </p:sp>
        <p:sp>
          <p:nvSpPr>
            <p:cNvPr name="TextBox 9" id="9"/>
            <p:cNvSpPr txBox="true"/>
            <p:nvPr/>
          </p:nvSpPr>
          <p:spPr>
            <a:xfrm rot="0">
              <a:off x="0" y="636354"/>
              <a:ext cx="4442158" cy="378014"/>
            </a:xfrm>
            <a:prstGeom prst="rect">
              <a:avLst/>
            </a:prstGeom>
          </p:spPr>
          <p:txBody>
            <a:bodyPr anchor="t" rtlCol="false" tIns="0" lIns="0" bIns="0" rIns="0">
              <a:spAutoFit/>
            </a:bodyPr>
            <a:lstStyle/>
            <a:p>
              <a:pPr algn="l">
                <a:lnSpc>
                  <a:spcPts val="2464"/>
                </a:lnSpc>
              </a:pPr>
              <a:r>
                <a:rPr lang="en-US" sz="1590">
                  <a:solidFill>
                    <a:srgbClr val="100F0D"/>
                  </a:solidFill>
                  <a:latin typeface="Open Sans"/>
                  <a:ea typeface="Open Sans"/>
                  <a:cs typeface="Open Sans"/>
                  <a:sym typeface="Open Sans"/>
                </a:rPr>
                <a:t>235205020</a:t>
              </a:r>
            </a:p>
          </p:txBody>
        </p:sp>
      </p:grpSp>
      <p:grpSp>
        <p:nvGrpSpPr>
          <p:cNvPr name="Group 10" id="10"/>
          <p:cNvGrpSpPr/>
          <p:nvPr/>
        </p:nvGrpSpPr>
        <p:grpSpPr>
          <a:xfrm rot="0">
            <a:off x="5841013" y="5376830"/>
            <a:ext cx="3331618" cy="760775"/>
            <a:chOff x="0" y="0"/>
            <a:chExt cx="4442158" cy="1014367"/>
          </a:xfrm>
        </p:grpSpPr>
        <p:sp>
          <p:nvSpPr>
            <p:cNvPr name="TextBox 11" id="11"/>
            <p:cNvSpPr txBox="true"/>
            <p:nvPr/>
          </p:nvSpPr>
          <p:spPr>
            <a:xfrm rot="0">
              <a:off x="0" y="-38100"/>
              <a:ext cx="4442158" cy="467115"/>
            </a:xfrm>
            <a:prstGeom prst="rect">
              <a:avLst/>
            </a:prstGeom>
          </p:spPr>
          <p:txBody>
            <a:bodyPr anchor="t" rtlCol="false" tIns="0" lIns="0" bIns="0" rIns="0">
              <a:spAutoFit/>
            </a:bodyPr>
            <a:lstStyle/>
            <a:p>
              <a:pPr algn="l" marL="0" indent="0" lvl="0">
                <a:lnSpc>
                  <a:spcPts val="2925"/>
                </a:lnSpc>
                <a:spcBef>
                  <a:spcPct val="0"/>
                </a:spcBef>
              </a:pPr>
              <a:r>
                <a:rPr lang="en-US" b="true" sz="2120" spc="23">
                  <a:solidFill>
                    <a:srgbClr val="100F0D"/>
                  </a:solidFill>
                  <a:latin typeface="Open Sans Bold"/>
                  <a:ea typeface="Open Sans Bold"/>
                  <a:cs typeface="Open Sans Bold"/>
                  <a:sym typeface="Open Sans Bold"/>
                </a:rPr>
                <a:t>ĐẶNG VĂN VỸ</a:t>
              </a:r>
            </a:p>
          </p:txBody>
        </p:sp>
        <p:sp>
          <p:nvSpPr>
            <p:cNvPr name="TextBox 12" id="12"/>
            <p:cNvSpPr txBox="true"/>
            <p:nvPr/>
          </p:nvSpPr>
          <p:spPr>
            <a:xfrm rot="0">
              <a:off x="0" y="636354"/>
              <a:ext cx="4442158" cy="378014"/>
            </a:xfrm>
            <a:prstGeom prst="rect">
              <a:avLst/>
            </a:prstGeom>
          </p:spPr>
          <p:txBody>
            <a:bodyPr anchor="t" rtlCol="false" tIns="0" lIns="0" bIns="0" rIns="0">
              <a:spAutoFit/>
            </a:bodyPr>
            <a:lstStyle/>
            <a:p>
              <a:pPr algn="l">
                <a:lnSpc>
                  <a:spcPts val="2464"/>
                </a:lnSpc>
              </a:pPr>
              <a:r>
                <a:rPr lang="en-US" sz="1590">
                  <a:solidFill>
                    <a:srgbClr val="100F0D"/>
                  </a:solidFill>
                  <a:latin typeface="Open Sans"/>
                  <a:ea typeface="Open Sans"/>
                  <a:cs typeface="Open Sans"/>
                  <a:sym typeface="Open Sans"/>
                </a:rPr>
                <a:t>23521825</a:t>
              </a:r>
            </a:p>
          </p:txBody>
        </p:sp>
      </p:grpSp>
      <p:grpSp>
        <p:nvGrpSpPr>
          <p:cNvPr name="Group 13" id="13"/>
          <p:cNvGrpSpPr/>
          <p:nvPr/>
        </p:nvGrpSpPr>
        <p:grpSpPr>
          <a:xfrm rot="0">
            <a:off x="9884255" y="5376830"/>
            <a:ext cx="3331618" cy="760775"/>
            <a:chOff x="0" y="0"/>
            <a:chExt cx="4442158" cy="1014367"/>
          </a:xfrm>
        </p:grpSpPr>
        <p:sp>
          <p:nvSpPr>
            <p:cNvPr name="TextBox 14" id="14"/>
            <p:cNvSpPr txBox="true"/>
            <p:nvPr/>
          </p:nvSpPr>
          <p:spPr>
            <a:xfrm rot="0">
              <a:off x="0" y="-38100"/>
              <a:ext cx="4442158" cy="467115"/>
            </a:xfrm>
            <a:prstGeom prst="rect">
              <a:avLst/>
            </a:prstGeom>
          </p:spPr>
          <p:txBody>
            <a:bodyPr anchor="t" rtlCol="false" tIns="0" lIns="0" bIns="0" rIns="0">
              <a:spAutoFit/>
            </a:bodyPr>
            <a:lstStyle/>
            <a:p>
              <a:pPr algn="l" marL="0" indent="0" lvl="0">
                <a:lnSpc>
                  <a:spcPts val="2925"/>
                </a:lnSpc>
                <a:spcBef>
                  <a:spcPct val="0"/>
                </a:spcBef>
              </a:pPr>
              <a:r>
                <a:rPr lang="en-US" b="true" sz="2120" spc="23">
                  <a:solidFill>
                    <a:srgbClr val="100F0D"/>
                  </a:solidFill>
                  <a:latin typeface="Open Sans Bold"/>
                  <a:ea typeface="Open Sans Bold"/>
                  <a:cs typeface="Open Sans Bold"/>
                  <a:sym typeface="Open Sans Bold"/>
                </a:rPr>
                <a:t>NGÔ LÊ NHẬT HOÀNG </a:t>
              </a:r>
            </a:p>
          </p:txBody>
        </p:sp>
        <p:sp>
          <p:nvSpPr>
            <p:cNvPr name="TextBox 15" id="15"/>
            <p:cNvSpPr txBox="true"/>
            <p:nvPr/>
          </p:nvSpPr>
          <p:spPr>
            <a:xfrm rot="0">
              <a:off x="0" y="636354"/>
              <a:ext cx="4442158" cy="378014"/>
            </a:xfrm>
            <a:prstGeom prst="rect">
              <a:avLst/>
            </a:prstGeom>
          </p:spPr>
          <p:txBody>
            <a:bodyPr anchor="t" rtlCol="false" tIns="0" lIns="0" bIns="0" rIns="0">
              <a:spAutoFit/>
            </a:bodyPr>
            <a:lstStyle/>
            <a:p>
              <a:pPr algn="l">
                <a:lnSpc>
                  <a:spcPts val="2464"/>
                </a:lnSpc>
              </a:pPr>
              <a:r>
                <a:rPr lang="en-US" sz="1590">
                  <a:solidFill>
                    <a:srgbClr val="100F0D"/>
                  </a:solidFill>
                  <a:latin typeface="Open Sans"/>
                  <a:ea typeface="Open Sans"/>
                  <a:cs typeface="Open Sans"/>
                  <a:sym typeface="Open Sans"/>
                </a:rPr>
                <a:t>23520526</a:t>
              </a:r>
            </a:p>
          </p:txBody>
        </p:sp>
      </p:grpSp>
      <p:grpSp>
        <p:nvGrpSpPr>
          <p:cNvPr name="Group 16" id="16"/>
          <p:cNvGrpSpPr/>
          <p:nvPr/>
        </p:nvGrpSpPr>
        <p:grpSpPr>
          <a:xfrm rot="0">
            <a:off x="14072163" y="5376830"/>
            <a:ext cx="3331618" cy="760775"/>
            <a:chOff x="0" y="0"/>
            <a:chExt cx="4442158" cy="1014367"/>
          </a:xfrm>
        </p:grpSpPr>
        <p:sp>
          <p:nvSpPr>
            <p:cNvPr name="TextBox 17" id="17"/>
            <p:cNvSpPr txBox="true"/>
            <p:nvPr/>
          </p:nvSpPr>
          <p:spPr>
            <a:xfrm rot="0">
              <a:off x="0" y="-38100"/>
              <a:ext cx="4442158" cy="467115"/>
            </a:xfrm>
            <a:prstGeom prst="rect">
              <a:avLst/>
            </a:prstGeom>
          </p:spPr>
          <p:txBody>
            <a:bodyPr anchor="t" rtlCol="false" tIns="0" lIns="0" bIns="0" rIns="0">
              <a:spAutoFit/>
            </a:bodyPr>
            <a:lstStyle/>
            <a:p>
              <a:pPr algn="l" marL="0" indent="0" lvl="0">
                <a:lnSpc>
                  <a:spcPts val="2925"/>
                </a:lnSpc>
                <a:spcBef>
                  <a:spcPct val="0"/>
                </a:spcBef>
              </a:pPr>
              <a:r>
                <a:rPr lang="en-US" b="true" sz="2120" spc="23">
                  <a:solidFill>
                    <a:srgbClr val="100F0D"/>
                  </a:solidFill>
                  <a:latin typeface="Open Sans Bold"/>
                  <a:ea typeface="Open Sans Bold"/>
                  <a:cs typeface="Open Sans Bold"/>
                  <a:sym typeface="Open Sans Bold"/>
                </a:rPr>
                <a:t>NGUYỄN HOÀNG MINH</a:t>
              </a:r>
            </a:p>
          </p:txBody>
        </p:sp>
        <p:sp>
          <p:nvSpPr>
            <p:cNvPr name="TextBox 18" id="18"/>
            <p:cNvSpPr txBox="true"/>
            <p:nvPr/>
          </p:nvSpPr>
          <p:spPr>
            <a:xfrm rot="0">
              <a:off x="0" y="636354"/>
              <a:ext cx="4442158" cy="378014"/>
            </a:xfrm>
            <a:prstGeom prst="rect">
              <a:avLst/>
            </a:prstGeom>
          </p:spPr>
          <p:txBody>
            <a:bodyPr anchor="t" rtlCol="false" tIns="0" lIns="0" bIns="0" rIns="0">
              <a:spAutoFit/>
            </a:bodyPr>
            <a:lstStyle/>
            <a:p>
              <a:pPr algn="l">
                <a:lnSpc>
                  <a:spcPts val="2464"/>
                </a:lnSpc>
              </a:pPr>
              <a:r>
                <a:rPr lang="en-US" sz="1590">
                  <a:solidFill>
                    <a:srgbClr val="100F0D"/>
                  </a:solidFill>
                  <a:latin typeface="Open Sans"/>
                  <a:ea typeface="Open Sans"/>
                  <a:cs typeface="Open Sans"/>
                  <a:sym typeface="Open Sans"/>
                </a:rPr>
                <a:t>23520937</a:t>
              </a:r>
            </a:p>
          </p:txBody>
        </p:sp>
      </p:grpSp>
      <p:sp>
        <p:nvSpPr>
          <p:cNvPr name="Freeform 19" id="19"/>
          <p:cNvSpPr/>
          <p:nvPr/>
        </p:nvSpPr>
        <p:spPr>
          <a:xfrm flipH="false" flipV="false" rot="0">
            <a:off x="5376701" y="-67527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AutoShape 20" id="20"/>
          <p:cNvSpPr/>
          <p:nvPr/>
        </p:nvSpPr>
        <p:spPr>
          <a:xfrm rot="5400000">
            <a:off x="4121282" y="5935783"/>
            <a:ext cx="2510838" cy="0"/>
          </a:xfrm>
          <a:prstGeom prst="line">
            <a:avLst/>
          </a:prstGeom>
          <a:ln cap="flat" w="28575">
            <a:solidFill>
              <a:srgbClr val="100F0D"/>
            </a:solidFill>
            <a:prstDash val="solid"/>
            <a:headEnd type="none" len="sm" w="sm"/>
            <a:tailEnd type="none" len="sm" w="sm"/>
          </a:ln>
        </p:spPr>
      </p:sp>
      <p:sp>
        <p:nvSpPr>
          <p:cNvPr name="AutoShape 21" id="21"/>
          <p:cNvSpPr/>
          <p:nvPr/>
        </p:nvSpPr>
        <p:spPr>
          <a:xfrm rot="5400000">
            <a:off x="8236857" y="5935783"/>
            <a:ext cx="2510838" cy="0"/>
          </a:xfrm>
          <a:prstGeom prst="line">
            <a:avLst/>
          </a:prstGeom>
          <a:ln cap="flat" w="28575">
            <a:solidFill>
              <a:srgbClr val="100F0D"/>
            </a:solidFill>
            <a:prstDash val="solid"/>
            <a:headEnd type="none" len="sm" w="sm"/>
            <a:tailEnd type="none" len="sm" w="sm"/>
          </a:ln>
        </p:spPr>
      </p:sp>
      <p:sp>
        <p:nvSpPr>
          <p:cNvPr name="AutoShape 22" id="22"/>
          <p:cNvSpPr/>
          <p:nvPr/>
        </p:nvSpPr>
        <p:spPr>
          <a:xfrm rot="5400000">
            <a:off x="12352432" y="5935783"/>
            <a:ext cx="2510838" cy="0"/>
          </a:xfrm>
          <a:prstGeom prst="line">
            <a:avLst/>
          </a:prstGeom>
          <a:ln cap="flat" w="28575">
            <a:solidFill>
              <a:srgbClr val="100F0D"/>
            </a:solidFill>
            <a:prstDash val="solid"/>
            <a:headEnd type="none" len="sm" w="sm"/>
            <a:tailEnd type="none" len="sm" w="sm"/>
          </a:ln>
        </p:spPr>
      </p:sp>
      <p:sp>
        <p:nvSpPr>
          <p:cNvPr name="Freeform 23" id="23"/>
          <p:cNvSpPr/>
          <p:nvPr/>
        </p:nvSpPr>
        <p:spPr>
          <a:xfrm flipH="false" flipV="false" rot="0">
            <a:off x="5148322" y="6884000"/>
            <a:ext cx="2358500" cy="2358500"/>
          </a:xfrm>
          <a:custGeom>
            <a:avLst/>
            <a:gdLst/>
            <a:ahLst/>
            <a:cxnLst/>
            <a:rect r="r" b="b" t="t" l="l"/>
            <a:pathLst>
              <a:path h="2358500" w="2358500">
                <a:moveTo>
                  <a:pt x="0" y="0"/>
                </a:moveTo>
                <a:lnTo>
                  <a:pt x="2358501" y="0"/>
                </a:lnTo>
                <a:lnTo>
                  <a:pt x="2358501" y="2358500"/>
                </a:lnTo>
                <a:lnTo>
                  <a:pt x="0" y="2358500"/>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9263897" y="6884000"/>
            <a:ext cx="2358500" cy="2358500"/>
          </a:xfrm>
          <a:custGeom>
            <a:avLst/>
            <a:gdLst/>
            <a:ahLst/>
            <a:cxnLst/>
            <a:rect r="r" b="b" t="t" l="l"/>
            <a:pathLst>
              <a:path h="2358500" w="2358500">
                <a:moveTo>
                  <a:pt x="0" y="0"/>
                </a:moveTo>
                <a:lnTo>
                  <a:pt x="2358501" y="0"/>
                </a:lnTo>
                <a:lnTo>
                  <a:pt x="2358501" y="2358500"/>
                </a:lnTo>
                <a:lnTo>
                  <a:pt x="0" y="2358500"/>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3379472" y="6884000"/>
            <a:ext cx="2358500" cy="2358500"/>
          </a:xfrm>
          <a:custGeom>
            <a:avLst/>
            <a:gdLst/>
            <a:ahLst/>
            <a:cxnLst/>
            <a:rect r="r" b="b" t="t" l="l"/>
            <a:pathLst>
              <a:path h="2358500" w="2358500">
                <a:moveTo>
                  <a:pt x="0" y="0"/>
                </a:moveTo>
                <a:lnTo>
                  <a:pt x="2358501" y="0"/>
                </a:lnTo>
                <a:lnTo>
                  <a:pt x="2358501" y="2358500"/>
                </a:lnTo>
                <a:lnTo>
                  <a:pt x="0" y="2358500"/>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1028700" y="1905663"/>
            <a:ext cx="5769364" cy="2190750"/>
          </a:xfrm>
          <a:prstGeom prst="rect">
            <a:avLst/>
          </a:prstGeom>
        </p:spPr>
        <p:txBody>
          <a:bodyPr anchor="t" rtlCol="false" tIns="0" lIns="0" bIns="0" rIns="0">
            <a:spAutoFit/>
          </a:bodyPr>
          <a:lstStyle/>
          <a:p>
            <a:pPr algn="l">
              <a:lnSpc>
                <a:spcPts val="8640"/>
              </a:lnSpc>
            </a:pPr>
            <a:r>
              <a:rPr lang="en-US" sz="7200" spc="79">
                <a:solidFill>
                  <a:srgbClr val="100F0D"/>
                </a:solidFill>
                <a:latin typeface="Open Sans"/>
                <a:ea typeface="Open Sans"/>
                <a:cs typeface="Open Sans"/>
                <a:sym typeface="Open Sans"/>
              </a:rPr>
              <a:t>DANH SÁCH </a:t>
            </a:r>
          </a:p>
          <a:p>
            <a:pPr algn="l" marL="0" indent="0" lvl="0">
              <a:lnSpc>
                <a:spcPts val="8640"/>
              </a:lnSpc>
              <a:spcBef>
                <a:spcPct val="0"/>
              </a:spcBef>
            </a:pPr>
            <a:r>
              <a:rPr lang="en-US" sz="7200" spc="79">
                <a:solidFill>
                  <a:srgbClr val="100F0D"/>
                </a:solidFill>
                <a:latin typeface="Open Sans"/>
                <a:ea typeface="Open Sans"/>
                <a:cs typeface="Open Sans"/>
                <a:sym typeface="Open Sans"/>
              </a:rPr>
              <a:t>THÀNH VIÊN</a:t>
            </a:r>
          </a:p>
        </p:txBody>
      </p:sp>
      <p:grpSp>
        <p:nvGrpSpPr>
          <p:cNvPr name="Group 27" id="27"/>
          <p:cNvGrpSpPr/>
          <p:nvPr/>
        </p:nvGrpSpPr>
        <p:grpSpPr>
          <a:xfrm rot="0">
            <a:off x="450076" y="431267"/>
            <a:ext cx="2423125" cy="732744"/>
            <a:chOff x="0" y="0"/>
            <a:chExt cx="3230834" cy="976992"/>
          </a:xfrm>
        </p:grpSpPr>
        <p:grpSp>
          <p:nvGrpSpPr>
            <p:cNvPr name="Group 28" id="28"/>
            <p:cNvGrpSpPr/>
            <p:nvPr/>
          </p:nvGrpSpPr>
          <p:grpSpPr>
            <a:xfrm rot="0">
              <a:off x="0" y="0"/>
              <a:ext cx="3230834" cy="976992"/>
              <a:chOff x="0" y="0"/>
              <a:chExt cx="1780043" cy="538278"/>
            </a:xfrm>
          </p:grpSpPr>
          <p:sp>
            <p:nvSpPr>
              <p:cNvPr name="Freeform 29" id="29"/>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30" id="30"/>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31" id="31"/>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8803" y="-49765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47090" y="945386"/>
            <a:ext cx="8697630" cy="8396228"/>
            <a:chOff x="0" y="0"/>
            <a:chExt cx="841977" cy="812800"/>
          </a:xfrm>
        </p:grpSpPr>
        <p:sp>
          <p:nvSpPr>
            <p:cNvPr name="Freeform 5" id="5"/>
            <p:cNvSpPr/>
            <p:nvPr/>
          </p:nvSpPr>
          <p:spPr>
            <a:xfrm flipH="false" flipV="false" rot="0">
              <a:off x="0" y="0"/>
              <a:ext cx="841977" cy="812800"/>
            </a:xfrm>
            <a:custGeom>
              <a:avLst/>
              <a:gdLst/>
              <a:ahLst/>
              <a:cxnLst/>
              <a:rect r="r" b="b" t="t" l="l"/>
              <a:pathLst>
                <a:path h="812800" w="841977">
                  <a:moveTo>
                    <a:pt x="420989" y="0"/>
                  </a:moveTo>
                  <a:cubicBezTo>
                    <a:pt x="188483" y="0"/>
                    <a:pt x="0" y="181951"/>
                    <a:pt x="0" y="406400"/>
                  </a:cubicBezTo>
                  <a:cubicBezTo>
                    <a:pt x="0" y="630849"/>
                    <a:pt x="188483" y="812800"/>
                    <a:pt x="420989" y="812800"/>
                  </a:cubicBezTo>
                  <a:cubicBezTo>
                    <a:pt x="653494" y="812800"/>
                    <a:pt x="841977" y="630849"/>
                    <a:pt x="841977" y="406400"/>
                  </a:cubicBezTo>
                  <a:cubicBezTo>
                    <a:pt x="841977" y="181951"/>
                    <a:pt x="653494" y="0"/>
                    <a:pt x="420989" y="0"/>
                  </a:cubicBezTo>
                  <a:close/>
                </a:path>
              </a:pathLst>
            </a:custGeom>
            <a:solidFill>
              <a:srgbClr val="000000">
                <a:alpha val="0"/>
              </a:srgbClr>
            </a:solidFill>
            <a:ln w="19050" cap="sq">
              <a:solidFill>
                <a:srgbClr val="100F0D">
                  <a:alpha val="60000"/>
                </a:srgbClr>
              </a:solidFill>
              <a:prstDash val="sysDot"/>
              <a:miter/>
            </a:ln>
          </p:spPr>
        </p:sp>
        <p:sp>
          <p:nvSpPr>
            <p:cNvPr name="TextBox 6" id="6"/>
            <p:cNvSpPr txBox="true"/>
            <p:nvPr/>
          </p:nvSpPr>
          <p:spPr>
            <a:xfrm>
              <a:off x="78935" y="38100"/>
              <a:ext cx="684107"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7" id="7"/>
          <p:cNvGrpSpPr/>
          <p:nvPr/>
        </p:nvGrpSpPr>
        <p:grpSpPr>
          <a:xfrm rot="0">
            <a:off x="8064385" y="945386"/>
            <a:ext cx="8396228" cy="839622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10" id="10"/>
          <p:cNvSpPr/>
          <p:nvPr/>
        </p:nvSpPr>
        <p:spPr>
          <a:xfrm flipH="false" flipV="false" rot="0">
            <a:off x="1827387" y="2275812"/>
            <a:ext cx="5735376" cy="5735376"/>
          </a:xfrm>
          <a:custGeom>
            <a:avLst/>
            <a:gdLst/>
            <a:ahLst/>
            <a:cxnLst/>
            <a:rect r="r" b="b" t="t" l="l"/>
            <a:pathLst>
              <a:path h="5735376" w="5735376">
                <a:moveTo>
                  <a:pt x="0" y="0"/>
                </a:moveTo>
                <a:lnTo>
                  <a:pt x="5735375" y="0"/>
                </a:lnTo>
                <a:lnTo>
                  <a:pt x="5735375" y="5735376"/>
                </a:lnTo>
                <a:lnTo>
                  <a:pt x="0" y="5735376"/>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144000" y="3160525"/>
            <a:ext cx="6785063" cy="3965950"/>
            <a:chOff x="0" y="0"/>
            <a:chExt cx="10863765" cy="6350000"/>
          </a:xfrm>
        </p:grpSpPr>
        <p:sp>
          <p:nvSpPr>
            <p:cNvPr name="Freeform 12" id="12"/>
            <p:cNvSpPr/>
            <p:nvPr/>
          </p:nvSpPr>
          <p:spPr>
            <a:xfrm flipH="false" flipV="false" rot="0">
              <a:off x="0" y="0"/>
              <a:ext cx="10863766" cy="6350000"/>
            </a:xfrm>
            <a:custGeom>
              <a:avLst/>
              <a:gdLst/>
              <a:ahLst/>
              <a:cxnLst/>
              <a:rect r="r" b="b" t="t" l="l"/>
              <a:pathLst>
                <a:path h="6350000" w="10863766">
                  <a:moveTo>
                    <a:pt x="9777388" y="6350000"/>
                  </a:moveTo>
                  <a:lnTo>
                    <a:pt x="1086377" y="6350000"/>
                  </a:lnTo>
                  <a:cubicBezTo>
                    <a:pt x="486697" y="6350000"/>
                    <a:pt x="0" y="6065520"/>
                    <a:pt x="0" y="5715000"/>
                  </a:cubicBezTo>
                  <a:lnTo>
                    <a:pt x="0" y="635000"/>
                  </a:lnTo>
                  <a:cubicBezTo>
                    <a:pt x="0" y="284480"/>
                    <a:pt x="486697" y="0"/>
                    <a:pt x="1086377" y="0"/>
                  </a:cubicBezTo>
                  <a:lnTo>
                    <a:pt x="9777388" y="0"/>
                  </a:lnTo>
                  <a:cubicBezTo>
                    <a:pt x="10377069" y="0"/>
                    <a:pt x="10863766" y="284480"/>
                    <a:pt x="10863766" y="635000"/>
                  </a:cubicBezTo>
                  <a:lnTo>
                    <a:pt x="10863766" y="5715000"/>
                  </a:lnTo>
                  <a:cubicBezTo>
                    <a:pt x="10863766" y="6065520"/>
                    <a:pt x="10377069" y="6350000"/>
                    <a:pt x="9777388" y="6350000"/>
                  </a:cubicBezTo>
                  <a:close/>
                </a:path>
              </a:pathLst>
            </a:custGeom>
            <a:blipFill>
              <a:blip r:embed="rId7"/>
              <a:stretch>
                <a:fillRect l="-6143" t="0" r="-6143" b="0"/>
              </a:stretch>
            </a:blipFill>
          </p:spPr>
        </p:sp>
      </p:grpSp>
      <p:sp>
        <p:nvSpPr>
          <p:cNvPr name="TextBox 13" id="13"/>
          <p:cNvSpPr txBox="true"/>
          <p:nvPr/>
        </p:nvSpPr>
        <p:spPr>
          <a:xfrm rot="0">
            <a:off x="1028700" y="3631121"/>
            <a:ext cx="8134409" cy="957834"/>
          </a:xfrm>
          <a:prstGeom prst="rect">
            <a:avLst/>
          </a:prstGeom>
        </p:spPr>
        <p:txBody>
          <a:bodyPr anchor="t" rtlCol="false" tIns="0" lIns="0" bIns="0" rIns="0">
            <a:spAutoFit/>
          </a:bodyPr>
          <a:lstStyle/>
          <a:p>
            <a:pPr algn="l" marL="0" indent="0" lvl="0">
              <a:lnSpc>
                <a:spcPts val="7728"/>
              </a:lnSpc>
              <a:spcBef>
                <a:spcPct val="0"/>
              </a:spcBef>
            </a:pPr>
            <a:r>
              <a:rPr lang="en-US" b="true" sz="5600">
                <a:solidFill>
                  <a:srgbClr val="100F0D"/>
                </a:solidFill>
                <a:latin typeface="Open Sans Bold"/>
                <a:ea typeface="Open Sans Bold"/>
                <a:cs typeface="Open Sans Bold"/>
                <a:sym typeface="Open Sans Bold"/>
              </a:rPr>
              <a:t>III. TIỀN XỬ LÍ DỮ LIỆU</a:t>
            </a:r>
          </a:p>
        </p:txBody>
      </p:sp>
      <p:grpSp>
        <p:nvGrpSpPr>
          <p:cNvPr name="Group 14" id="14"/>
          <p:cNvGrpSpPr/>
          <p:nvPr/>
        </p:nvGrpSpPr>
        <p:grpSpPr>
          <a:xfrm rot="0">
            <a:off x="450076" y="431267"/>
            <a:ext cx="2423125" cy="732744"/>
            <a:chOff x="0" y="0"/>
            <a:chExt cx="3230834" cy="976992"/>
          </a:xfrm>
        </p:grpSpPr>
        <p:grpSp>
          <p:nvGrpSpPr>
            <p:cNvPr name="Group 15" id="15"/>
            <p:cNvGrpSpPr/>
            <p:nvPr/>
          </p:nvGrpSpPr>
          <p:grpSpPr>
            <a:xfrm rot="0">
              <a:off x="0" y="0"/>
              <a:ext cx="3230834" cy="976992"/>
              <a:chOff x="0" y="0"/>
              <a:chExt cx="1780043" cy="538278"/>
            </a:xfrm>
          </p:grpSpPr>
          <p:sp>
            <p:nvSpPr>
              <p:cNvPr name="Freeform 16" id="16"/>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7" id="17"/>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18" id="18"/>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97000" y="287525"/>
            <a:ext cx="3813497" cy="982625"/>
            <a:chOff x="0" y="0"/>
            <a:chExt cx="5084663" cy="1310167"/>
          </a:xfrm>
        </p:grpSpPr>
        <p:grpSp>
          <p:nvGrpSpPr>
            <p:cNvPr name="Group 4" id="4"/>
            <p:cNvGrpSpPr/>
            <p:nvPr/>
          </p:nvGrpSpPr>
          <p:grpSpPr>
            <a:xfrm rot="0">
              <a:off x="0" y="0"/>
              <a:ext cx="5084663" cy="1310167"/>
              <a:chOff x="0" y="0"/>
              <a:chExt cx="1495136" cy="385252"/>
            </a:xfrm>
          </p:grpSpPr>
          <p:sp>
            <p:nvSpPr>
              <p:cNvPr name="Freeform 5" id="5"/>
              <p:cNvSpPr/>
              <p:nvPr/>
            </p:nvSpPr>
            <p:spPr>
              <a:xfrm flipH="false" flipV="false" rot="0">
                <a:off x="0" y="0"/>
                <a:ext cx="1495136" cy="385252"/>
              </a:xfrm>
              <a:custGeom>
                <a:avLst/>
                <a:gdLst/>
                <a:ahLst/>
                <a:cxnLst/>
                <a:rect r="r" b="b" t="t" l="l"/>
                <a:pathLst>
                  <a:path h="385252" w="1495136">
                    <a:moveTo>
                      <a:pt x="1291936" y="0"/>
                    </a:moveTo>
                    <a:cubicBezTo>
                      <a:pt x="1404160" y="0"/>
                      <a:pt x="1495136" y="86242"/>
                      <a:pt x="1495136" y="192626"/>
                    </a:cubicBezTo>
                    <a:cubicBezTo>
                      <a:pt x="1495136" y="299011"/>
                      <a:pt x="1404160" y="385252"/>
                      <a:pt x="1291936"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6" id="6"/>
              <p:cNvSpPr txBox="true"/>
              <p:nvPr/>
            </p:nvSpPr>
            <p:spPr>
              <a:xfrm>
                <a:off x="0" y="-47625"/>
                <a:ext cx="1495136"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479534" y="413784"/>
              <a:ext cx="4395925"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TIỀN XỬ LÍ DỮ LIỆU</a:t>
              </a:r>
            </a:p>
          </p:txBody>
        </p:sp>
      </p:grpSp>
      <p:sp>
        <p:nvSpPr>
          <p:cNvPr name="Freeform 8" id="8"/>
          <p:cNvSpPr/>
          <p:nvPr/>
        </p:nvSpPr>
        <p:spPr>
          <a:xfrm flipH="false" flipV="false" rot="0">
            <a:off x="14358724" y="-1803297"/>
            <a:ext cx="4583900" cy="4583900"/>
          </a:xfrm>
          <a:custGeom>
            <a:avLst/>
            <a:gdLst/>
            <a:ahLst/>
            <a:cxnLst/>
            <a:rect r="r" b="b" t="t" l="l"/>
            <a:pathLst>
              <a:path h="4583900" w="4583900">
                <a:moveTo>
                  <a:pt x="0" y="0"/>
                </a:moveTo>
                <a:lnTo>
                  <a:pt x="4583900" y="0"/>
                </a:lnTo>
                <a:lnTo>
                  <a:pt x="4583900" y="4583900"/>
                </a:lnTo>
                <a:lnTo>
                  <a:pt x="0" y="4583900"/>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998097" y="2445269"/>
            <a:ext cx="2611303" cy="2604775"/>
            <a:chOff x="0" y="0"/>
            <a:chExt cx="3481738" cy="3473034"/>
          </a:xfrm>
        </p:grpSpPr>
        <p:sp>
          <p:nvSpPr>
            <p:cNvPr name="Freeform 10" id="10"/>
            <p:cNvSpPr/>
            <p:nvPr/>
          </p:nvSpPr>
          <p:spPr>
            <a:xfrm flipH="false" flipV="false" rot="0">
              <a:off x="0" y="0"/>
              <a:ext cx="3481738" cy="3473034"/>
            </a:xfrm>
            <a:custGeom>
              <a:avLst/>
              <a:gdLst/>
              <a:ahLst/>
              <a:cxnLst/>
              <a:rect r="r" b="b" t="t" l="l"/>
              <a:pathLst>
                <a:path h="3473034" w="3481738">
                  <a:moveTo>
                    <a:pt x="0" y="0"/>
                  </a:moveTo>
                  <a:lnTo>
                    <a:pt x="3481738" y="0"/>
                  </a:lnTo>
                  <a:lnTo>
                    <a:pt x="3481738" y="3473034"/>
                  </a:lnTo>
                  <a:lnTo>
                    <a:pt x="0" y="3473034"/>
                  </a:lnTo>
                  <a:lnTo>
                    <a:pt x="0" y="0"/>
                  </a:lnTo>
                  <a:close/>
                </a:path>
              </a:pathLst>
            </a:custGeom>
            <a:blipFill>
              <a:blip r:embed="rId5"/>
              <a:stretch>
                <a:fillRect l="0" t="0" r="0" b="0"/>
              </a:stretch>
            </a:blipFill>
          </p:spPr>
        </p:sp>
        <p:sp>
          <p:nvSpPr>
            <p:cNvPr name="TextBox 11" id="11"/>
            <p:cNvSpPr txBox="true"/>
            <p:nvPr/>
          </p:nvSpPr>
          <p:spPr>
            <a:xfrm rot="0">
              <a:off x="952639" y="1360066"/>
              <a:ext cx="1576460" cy="752902"/>
            </a:xfrm>
            <a:prstGeom prst="rect">
              <a:avLst/>
            </a:prstGeom>
          </p:spPr>
          <p:txBody>
            <a:bodyPr anchor="t" rtlCol="false" tIns="0" lIns="0" bIns="0" rIns="0">
              <a:spAutoFit/>
            </a:bodyPr>
            <a:lstStyle/>
            <a:p>
              <a:pPr algn="ctr">
                <a:lnSpc>
                  <a:spcPts val="4493"/>
                </a:lnSpc>
              </a:pPr>
              <a:r>
                <a:rPr lang="en-US" b="true" sz="3744" spc="41">
                  <a:solidFill>
                    <a:srgbClr val="100F0D"/>
                  </a:solidFill>
                  <a:latin typeface="Open Sans Bold"/>
                  <a:ea typeface="Open Sans Bold"/>
                  <a:cs typeface="Open Sans Bold"/>
                  <a:sym typeface="Open Sans Bold"/>
                </a:rPr>
                <a:t>01.</a:t>
              </a:r>
            </a:p>
          </p:txBody>
        </p:sp>
      </p:grpSp>
      <p:sp>
        <p:nvSpPr>
          <p:cNvPr name="AutoShape 12" id="12"/>
          <p:cNvSpPr/>
          <p:nvPr/>
        </p:nvSpPr>
        <p:spPr>
          <a:xfrm flipV="true">
            <a:off x="3609400" y="3747656"/>
            <a:ext cx="3917473" cy="0"/>
          </a:xfrm>
          <a:prstGeom prst="line">
            <a:avLst/>
          </a:prstGeom>
          <a:ln cap="flat" w="47625">
            <a:solidFill>
              <a:srgbClr val="100F0D">
                <a:alpha val="60000"/>
              </a:srgbClr>
            </a:solidFill>
            <a:prstDash val="sysDot"/>
            <a:headEnd type="none" len="sm" w="sm"/>
            <a:tailEnd type="none" len="sm" w="sm"/>
          </a:ln>
        </p:spPr>
      </p:sp>
      <p:sp>
        <p:nvSpPr>
          <p:cNvPr name="AutoShape 13" id="13"/>
          <p:cNvSpPr/>
          <p:nvPr/>
        </p:nvSpPr>
        <p:spPr>
          <a:xfrm>
            <a:off x="10138209" y="3747656"/>
            <a:ext cx="3917473" cy="0"/>
          </a:xfrm>
          <a:prstGeom prst="line">
            <a:avLst/>
          </a:prstGeom>
          <a:ln cap="flat" w="47625">
            <a:solidFill>
              <a:srgbClr val="100F0D">
                <a:alpha val="60000"/>
              </a:srgbClr>
            </a:solidFill>
            <a:prstDash val="sysDot"/>
            <a:headEnd type="none" len="sm" w="sm"/>
            <a:tailEnd type="none" len="sm" w="sm"/>
          </a:ln>
        </p:spPr>
      </p:sp>
      <p:grpSp>
        <p:nvGrpSpPr>
          <p:cNvPr name="Group 14" id="14"/>
          <p:cNvGrpSpPr/>
          <p:nvPr/>
        </p:nvGrpSpPr>
        <p:grpSpPr>
          <a:xfrm rot="0">
            <a:off x="7526873" y="2445269"/>
            <a:ext cx="2611336" cy="2604775"/>
            <a:chOff x="0" y="0"/>
            <a:chExt cx="3481782" cy="3473034"/>
          </a:xfrm>
        </p:grpSpPr>
        <p:sp>
          <p:nvSpPr>
            <p:cNvPr name="Freeform 15" id="15"/>
            <p:cNvSpPr/>
            <p:nvPr/>
          </p:nvSpPr>
          <p:spPr>
            <a:xfrm flipH="false" flipV="false" rot="0">
              <a:off x="0" y="0"/>
              <a:ext cx="3481782" cy="3473034"/>
            </a:xfrm>
            <a:custGeom>
              <a:avLst/>
              <a:gdLst/>
              <a:ahLst/>
              <a:cxnLst/>
              <a:rect r="r" b="b" t="t" l="l"/>
              <a:pathLst>
                <a:path h="3473034" w="3481782">
                  <a:moveTo>
                    <a:pt x="0" y="0"/>
                  </a:moveTo>
                  <a:lnTo>
                    <a:pt x="3481782" y="0"/>
                  </a:lnTo>
                  <a:lnTo>
                    <a:pt x="3481782" y="3473034"/>
                  </a:lnTo>
                  <a:lnTo>
                    <a:pt x="0" y="3473034"/>
                  </a:lnTo>
                  <a:lnTo>
                    <a:pt x="0" y="0"/>
                  </a:lnTo>
                  <a:close/>
                </a:path>
              </a:pathLst>
            </a:custGeom>
            <a:blipFill>
              <a:blip r:embed="rId6"/>
              <a:stretch>
                <a:fillRect l="0" t="0" r="0" b="0"/>
              </a:stretch>
            </a:blipFill>
          </p:spPr>
        </p:sp>
        <p:sp>
          <p:nvSpPr>
            <p:cNvPr name="TextBox 16" id="16"/>
            <p:cNvSpPr txBox="true"/>
            <p:nvPr/>
          </p:nvSpPr>
          <p:spPr>
            <a:xfrm rot="0">
              <a:off x="952661" y="1360066"/>
              <a:ext cx="1576460" cy="752902"/>
            </a:xfrm>
            <a:prstGeom prst="rect">
              <a:avLst/>
            </a:prstGeom>
          </p:spPr>
          <p:txBody>
            <a:bodyPr anchor="t" rtlCol="false" tIns="0" lIns="0" bIns="0" rIns="0">
              <a:spAutoFit/>
            </a:bodyPr>
            <a:lstStyle/>
            <a:p>
              <a:pPr algn="ctr">
                <a:lnSpc>
                  <a:spcPts val="4493"/>
                </a:lnSpc>
              </a:pPr>
              <a:r>
                <a:rPr lang="en-US" b="true" sz="3744" spc="41">
                  <a:solidFill>
                    <a:srgbClr val="100F0D"/>
                  </a:solidFill>
                  <a:latin typeface="Open Sans Bold"/>
                  <a:ea typeface="Open Sans Bold"/>
                  <a:cs typeface="Open Sans Bold"/>
                  <a:sym typeface="Open Sans Bold"/>
                </a:rPr>
                <a:t>02.</a:t>
              </a:r>
            </a:p>
          </p:txBody>
        </p:sp>
      </p:grpSp>
      <p:grpSp>
        <p:nvGrpSpPr>
          <p:cNvPr name="Group 17" id="17"/>
          <p:cNvGrpSpPr/>
          <p:nvPr/>
        </p:nvGrpSpPr>
        <p:grpSpPr>
          <a:xfrm rot="0">
            <a:off x="14055682" y="2445269"/>
            <a:ext cx="2611303" cy="2604775"/>
            <a:chOff x="0" y="0"/>
            <a:chExt cx="3481738" cy="3473034"/>
          </a:xfrm>
        </p:grpSpPr>
        <p:sp>
          <p:nvSpPr>
            <p:cNvPr name="Freeform 18" id="18"/>
            <p:cNvSpPr/>
            <p:nvPr/>
          </p:nvSpPr>
          <p:spPr>
            <a:xfrm flipH="false" flipV="false" rot="0">
              <a:off x="0" y="0"/>
              <a:ext cx="3481738" cy="3473034"/>
            </a:xfrm>
            <a:custGeom>
              <a:avLst/>
              <a:gdLst/>
              <a:ahLst/>
              <a:cxnLst/>
              <a:rect r="r" b="b" t="t" l="l"/>
              <a:pathLst>
                <a:path h="3473034" w="3481738">
                  <a:moveTo>
                    <a:pt x="0" y="0"/>
                  </a:moveTo>
                  <a:lnTo>
                    <a:pt x="3481738" y="0"/>
                  </a:lnTo>
                  <a:lnTo>
                    <a:pt x="3481738" y="3473034"/>
                  </a:lnTo>
                  <a:lnTo>
                    <a:pt x="0" y="3473034"/>
                  </a:lnTo>
                  <a:lnTo>
                    <a:pt x="0" y="0"/>
                  </a:lnTo>
                  <a:close/>
                </a:path>
              </a:pathLst>
            </a:custGeom>
            <a:blipFill>
              <a:blip r:embed="rId5"/>
              <a:stretch>
                <a:fillRect l="0" t="0" r="0" b="0"/>
              </a:stretch>
            </a:blipFill>
          </p:spPr>
        </p:sp>
        <p:sp>
          <p:nvSpPr>
            <p:cNvPr name="TextBox 19" id="19"/>
            <p:cNvSpPr txBox="true"/>
            <p:nvPr/>
          </p:nvSpPr>
          <p:spPr>
            <a:xfrm rot="0">
              <a:off x="952639" y="1360066"/>
              <a:ext cx="1576460" cy="752902"/>
            </a:xfrm>
            <a:prstGeom prst="rect">
              <a:avLst/>
            </a:prstGeom>
          </p:spPr>
          <p:txBody>
            <a:bodyPr anchor="t" rtlCol="false" tIns="0" lIns="0" bIns="0" rIns="0">
              <a:spAutoFit/>
            </a:bodyPr>
            <a:lstStyle/>
            <a:p>
              <a:pPr algn="ctr">
                <a:lnSpc>
                  <a:spcPts val="4493"/>
                </a:lnSpc>
              </a:pPr>
              <a:r>
                <a:rPr lang="en-US" b="true" sz="3744" spc="41">
                  <a:solidFill>
                    <a:srgbClr val="100F0D"/>
                  </a:solidFill>
                  <a:latin typeface="Open Sans Bold"/>
                  <a:ea typeface="Open Sans Bold"/>
                  <a:cs typeface="Open Sans Bold"/>
                  <a:sym typeface="Open Sans Bold"/>
                </a:rPr>
                <a:t>03.</a:t>
              </a:r>
            </a:p>
          </p:txBody>
        </p:sp>
      </p:grpSp>
      <p:sp>
        <p:nvSpPr>
          <p:cNvPr name="TextBox 20" id="20"/>
          <p:cNvSpPr txBox="true"/>
          <p:nvPr/>
        </p:nvSpPr>
        <p:spPr>
          <a:xfrm rot="0">
            <a:off x="714314" y="5325074"/>
            <a:ext cx="3178868" cy="1091538"/>
          </a:xfrm>
          <a:prstGeom prst="rect">
            <a:avLst/>
          </a:prstGeom>
        </p:spPr>
        <p:txBody>
          <a:bodyPr anchor="t" rtlCol="false" tIns="0" lIns="0" bIns="0" rIns="0">
            <a:spAutoFit/>
          </a:bodyPr>
          <a:lstStyle/>
          <a:p>
            <a:pPr algn="ctr">
              <a:lnSpc>
                <a:spcPts val="4411"/>
              </a:lnSpc>
              <a:spcBef>
                <a:spcPct val="0"/>
              </a:spcBef>
            </a:pPr>
            <a:r>
              <a:rPr lang="en-US" b="true" sz="3151" spc="126">
                <a:solidFill>
                  <a:srgbClr val="000000"/>
                </a:solidFill>
                <a:latin typeface="Open Sans Bold"/>
                <a:ea typeface="Open Sans Bold"/>
                <a:cs typeface="Open Sans Bold"/>
                <a:sym typeface="Open Sans Bold"/>
              </a:rPr>
              <a:t>XỬ LÍ GIÁ TRỊ NULL</a:t>
            </a:r>
          </a:p>
        </p:txBody>
      </p:sp>
      <p:sp>
        <p:nvSpPr>
          <p:cNvPr name="TextBox 21" id="21"/>
          <p:cNvSpPr txBox="true"/>
          <p:nvPr/>
        </p:nvSpPr>
        <p:spPr>
          <a:xfrm rot="0">
            <a:off x="6797210" y="5325074"/>
            <a:ext cx="3779235" cy="539088"/>
          </a:xfrm>
          <a:prstGeom prst="rect">
            <a:avLst/>
          </a:prstGeom>
        </p:spPr>
        <p:txBody>
          <a:bodyPr anchor="t" rtlCol="false" tIns="0" lIns="0" bIns="0" rIns="0">
            <a:spAutoFit/>
          </a:bodyPr>
          <a:lstStyle/>
          <a:p>
            <a:pPr algn="ctr">
              <a:lnSpc>
                <a:spcPts val="4411"/>
              </a:lnSpc>
              <a:spcBef>
                <a:spcPct val="0"/>
              </a:spcBef>
            </a:pPr>
            <a:r>
              <a:rPr lang="en-US" b="true" sz="3151" spc="126">
                <a:solidFill>
                  <a:srgbClr val="000000"/>
                </a:solidFill>
                <a:latin typeface="Open Sans Bold"/>
                <a:ea typeface="Open Sans Bold"/>
                <a:cs typeface="Open Sans Bold"/>
                <a:sym typeface="Open Sans Bold"/>
              </a:rPr>
              <a:t>XỬ LÍ OUTLIERS </a:t>
            </a:r>
          </a:p>
        </p:txBody>
      </p:sp>
      <p:sp>
        <p:nvSpPr>
          <p:cNvPr name="TextBox 22" id="22"/>
          <p:cNvSpPr txBox="true"/>
          <p:nvPr/>
        </p:nvSpPr>
        <p:spPr>
          <a:xfrm rot="0">
            <a:off x="13299143" y="5325074"/>
            <a:ext cx="4464921" cy="539088"/>
          </a:xfrm>
          <a:prstGeom prst="rect">
            <a:avLst/>
          </a:prstGeom>
        </p:spPr>
        <p:txBody>
          <a:bodyPr anchor="t" rtlCol="false" tIns="0" lIns="0" bIns="0" rIns="0">
            <a:spAutoFit/>
          </a:bodyPr>
          <a:lstStyle/>
          <a:p>
            <a:pPr algn="ctr">
              <a:lnSpc>
                <a:spcPts val="4411"/>
              </a:lnSpc>
              <a:spcBef>
                <a:spcPct val="0"/>
              </a:spcBef>
            </a:pPr>
            <a:r>
              <a:rPr lang="en-US" b="true" sz="3151" spc="126">
                <a:solidFill>
                  <a:srgbClr val="000000"/>
                </a:solidFill>
                <a:latin typeface="Open Sans Bold"/>
                <a:ea typeface="Open Sans Bold"/>
                <a:cs typeface="Open Sans Bold"/>
                <a:sym typeface="Open Sans Bold"/>
              </a:rPr>
              <a:t>MÃ HÓA DỮ LIỆU</a:t>
            </a:r>
          </a:p>
        </p:txBody>
      </p:sp>
      <p:sp>
        <p:nvSpPr>
          <p:cNvPr name="TextBox 23" id="23"/>
          <p:cNvSpPr txBox="true"/>
          <p:nvPr/>
        </p:nvSpPr>
        <p:spPr>
          <a:xfrm rot="0">
            <a:off x="6285114" y="6359462"/>
            <a:ext cx="4811336" cy="2529276"/>
          </a:xfrm>
          <a:prstGeom prst="rect">
            <a:avLst/>
          </a:prstGeom>
        </p:spPr>
        <p:txBody>
          <a:bodyPr anchor="t" rtlCol="false" tIns="0" lIns="0" bIns="0" rIns="0">
            <a:spAutoFit/>
          </a:bodyPr>
          <a:lstStyle/>
          <a:p>
            <a:pPr algn="l" marL="621621" indent="-310811" lvl="1">
              <a:lnSpc>
                <a:spcPts val="4030"/>
              </a:lnSpc>
              <a:buFont typeface="Arial"/>
              <a:buChar char="•"/>
            </a:pPr>
            <a:r>
              <a:rPr lang="en-US" sz="2879">
                <a:solidFill>
                  <a:srgbClr val="000000"/>
                </a:solidFill>
                <a:latin typeface="Open Sans"/>
                <a:ea typeface="Open Sans"/>
                <a:cs typeface="Open Sans"/>
                <a:sym typeface="Open Sans"/>
              </a:rPr>
              <a:t>Chỉnh sửa hoặc loại bỏ các outliers để dữ liệu có phân phối gần chuẩn hơn, giảm ảnh hưởng của các giá trị cực đoan.</a:t>
            </a:r>
          </a:p>
        </p:txBody>
      </p:sp>
      <p:sp>
        <p:nvSpPr>
          <p:cNvPr name="TextBox 24" id="24"/>
          <p:cNvSpPr txBox="true"/>
          <p:nvPr/>
        </p:nvSpPr>
        <p:spPr>
          <a:xfrm rot="0">
            <a:off x="180872" y="6359462"/>
            <a:ext cx="5023935" cy="3038327"/>
          </a:xfrm>
          <a:prstGeom prst="rect">
            <a:avLst/>
          </a:prstGeom>
        </p:spPr>
        <p:txBody>
          <a:bodyPr anchor="t" rtlCol="false" tIns="0" lIns="0" bIns="0" rIns="0">
            <a:spAutoFit/>
          </a:bodyPr>
          <a:lstStyle/>
          <a:p>
            <a:pPr algn="l">
              <a:lnSpc>
                <a:spcPts val="4030"/>
              </a:lnSpc>
            </a:pPr>
          </a:p>
          <a:p>
            <a:pPr algn="l" marL="621621" indent="-310811" lvl="1">
              <a:lnSpc>
                <a:spcPts val="4030"/>
              </a:lnSpc>
              <a:buFont typeface="Arial"/>
              <a:buChar char="•"/>
            </a:pPr>
            <a:r>
              <a:rPr lang="en-US" sz="2879">
                <a:solidFill>
                  <a:srgbClr val="000000"/>
                </a:solidFill>
                <a:latin typeface="Open Sans"/>
                <a:ea typeface="Open Sans"/>
                <a:cs typeface="Open Sans"/>
                <a:sym typeface="Open Sans"/>
              </a:rPr>
              <a:t>Điền NaN bằng 0 </a:t>
            </a:r>
          </a:p>
          <a:p>
            <a:pPr algn="l" marL="621621" indent="-310811" lvl="1">
              <a:lnSpc>
                <a:spcPts val="4030"/>
              </a:lnSpc>
              <a:buFont typeface="Arial"/>
              <a:buChar char="•"/>
            </a:pPr>
            <a:r>
              <a:rPr lang="en-US" sz="2879">
                <a:solidFill>
                  <a:srgbClr val="000000"/>
                </a:solidFill>
                <a:latin typeface="Open Sans"/>
                <a:ea typeface="Open Sans"/>
                <a:cs typeface="Open Sans"/>
                <a:sym typeface="Open Sans"/>
              </a:rPr>
              <a:t>Điền NaN bằng giá trị trung bình hoặc giá trị trước đó </a:t>
            </a:r>
          </a:p>
          <a:p>
            <a:pPr algn="l">
              <a:lnSpc>
                <a:spcPts val="4030"/>
              </a:lnSpc>
            </a:pPr>
          </a:p>
        </p:txBody>
      </p:sp>
      <p:sp>
        <p:nvSpPr>
          <p:cNvPr name="AutoShape 25" id="25"/>
          <p:cNvSpPr/>
          <p:nvPr/>
        </p:nvSpPr>
        <p:spPr>
          <a:xfrm flipH="true" flipV="true">
            <a:off x="5415191" y="5391749"/>
            <a:ext cx="0" cy="4321911"/>
          </a:xfrm>
          <a:prstGeom prst="line">
            <a:avLst/>
          </a:prstGeom>
          <a:ln cap="flat" w="47625">
            <a:solidFill>
              <a:srgbClr val="100F0D">
                <a:alpha val="60000"/>
              </a:srgbClr>
            </a:solidFill>
            <a:prstDash val="solid"/>
            <a:headEnd type="none" len="sm" w="sm"/>
            <a:tailEnd type="none" len="sm" w="sm"/>
          </a:ln>
        </p:spPr>
      </p:sp>
      <p:sp>
        <p:nvSpPr>
          <p:cNvPr name="TextBox 26" id="26"/>
          <p:cNvSpPr txBox="true"/>
          <p:nvPr/>
        </p:nvSpPr>
        <p:spPr>
          <a:xfrm rot="0">
            <a:off x="12820476" y="6359462"/>
            <a:ext cx="5438634" cy="993668"/>
          </a:xfrm>
          <a:prstGeom prst="rect">
            <a:avLst/>
          </a:prstGeom>
        </p:spPr>
        <p:txBody>
          <a:bodyPr anchor="t" rtlCol="false" tIns="0" lIns="0" bIns="0" rIns="0">
            <a:spAutoFit/>
          </a:bodyPr>
          <a:lstStyle/>
          <a:p>
            <a:pPr algn="l" marL="621622" indent="-310811" lvl="1">
              <a:lnSpc>
                <a:spcPts val="4030"/>
              </a:lnSpc>
              <a:buFont typeface="Arial"/>
              <a:buChar char="•"/>
            </a:pPr>
            <a:r>
              <a:rPr lang="en-US" sz="2879">
                <a:solidFill>
                  <a:srgbClr val="000000"/>
                </a:solidFill>
                <a:latin typeface="Open Sans"/>
                <a:ea typeface="Open Sans"/>
                <a:cs typeface="Open Sans"/>
                <a:sym typeface="Open Sans"/>
              </a:rPr>
              <a:t>Mã hóa (encode) các biến phân loại </a:t>
            </a:r>
          </a:p>
        </p:txBody>
      </p:sp>
      <p:sp>
        <p:nvSpPr>
          <p:cNvPr name="AutoShape 27" id="27"/>
          <p:cNvSpPr/>
          <p:nvPr/>
        </p:nvSpPr>
        <p:spPr>
          <a:xfrm flipH="true" flipV="true">
            <a:off x="11958463" y="5391749"/>
            <a:ext cx="0" cy="4321911"/>
          </a:xfrm>
          <a:prstGeom prst="line">
            <a:avLst/>
          </a:prstGeom>
          <a:ln cap="flat" w="47625">
            <a:solidFill>
              <a:srgbClr val="100F0D">
                <a:alpha val="60000"/>
              </a:srgbClr>
            </a:solidFill>
            <a:prstDash val="solid"/>
            <a:headEnd type="none" len="sm" w="sm"/>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97000" y="287525"/>
            <a:ext cx="3813497" cy="982625"/>
            <a:chOff x="0" y="0"/>
            <a:chExt cx="5084663" cy="1310167"/>
          </a:xfrm>
        </p:grpSpPr>
        <p:grpSp>
          <p:nvGrpSpPr>
            <p:cNvPr name="Group 4" id="4"/>
            <p:cNvGrpSpPr/>
            <p:nvPr/>
          </p:nvGrpSpPr>
          <p:grpSpPr>
            <a:xfrm rot="0">
              <a:off x="0" y="0"/>
              <a:ext cx="5084663" cy="1310167"/>
              <a:chOff x="0" y="0"/>
              <a:chExt cx="1495136" cy="385252"/>
            </a:xfrm>
          </p:grpSpPr>
          <p:sp>
            <p:nvSpPr>
              <p:cNvPr name="Freeform 5" id="5"/>
              <p:cNvSpPr/>
              <p:nvPr/>
            </p:nvSpPr>
            <p:spPr>
              <a:xfrm flipH="false" flipV="false" rot="0">
                <a:off x="0" y="0"/>
                <a:ext cx="1495136" cy="385252"/>
              </a:xfrm>
              <a:custGeom>
                <a:avLst/>
                <a:gdLst/>
                <a:ahLst/>
                <a:cxnLst/>
                <a:rect r="r" b="b" t="t" l="l"/>
                <a:pathLst>
                  <a:path h="385252" w="1495136">
                    <a:moveTo>
                      <a:pt x="1291936" y="0"/>
                    </a:moveTo>
                    <a:cubicBezTo>
                      <a:pt x="1404160" y="0"/>
                      <a:pt x="1495136" y="86242"/>
                      <a:pt x="1495136" y="192626"/>
                    </a:cubicBezTo>
                    <a:cubicBezTo>
                      <a:pt x="1495136" y="299011"/>
                      <a:pt x="1404160" y="385252"/>
                      <a:pt x="1291936"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6" id="6"/>
              <p:cNvSpPr txBox="true"/>
              <p:nvPr/>
            </p:nvSpPr>
            <p:spPr>
              <a:xfrm>
                <a:off x="0" y="-47625"/>
                <a:ext cx="1495136"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479534" y="413784"/>
              <a:ext cx="4395925"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TIỀN XỬ LÍ DỮ LIỆU</a:t>
              </a:r>
            </a:p>
          </p:txBody>
        </p:sp>
      </p:grpSp>
      <p:sp>
        <p:nvSpPr>
          <p:cNvPr name="Freeform 8" id="8"/>
          <p:cNvSpPr/>
          <p:nvPr/>
        </p:nvSpPr>
        <p:spPr>
          <a:xfrm flipH="false" flipV="false" rot="0">
            <a:off x="1164611" y="2630360"/>
            <a:ext cx="4397269" cy="6218013"/>
          </a:xfrm>
          <a:custGeom>
            <a:avLst/>
            <a:gdLst/>
            <a:ahLst/>
            <a:cxnLst/>
            <a:rect r="r" b="b" t="t" l="l"/>
            <a:pathLst>
              <a:path h="6218013" w="4397269">
                <a:moveTo>
                  <a:pt x="0" y="0"/>
                </a:moveTo>
                <a:lnTo>
                  <a:pt x="4397269" y="0"/>
                </a:lnTo>
                <a:lnTo>
                  <a:pt x="4397269" y="6218013"/>
                </a:lnTo>
                <a:lnTo>
                  <a:pt x="0" y="6218013"/>
                </a:lnTo>
                <a:lnTo>
                  <a:pt x="0" y="0"/>
                </a:lnTo>
                <a:close/>
              </a:path>
            </a:pathLst>
          </a:custGeom>
          <a:blipFill>
            <a:blip r:embed="rId3"/>
            <a:stretch>
              <a:fillRect l="0" t="0" r="0" b="0"/>
            </a:stretch>
          </a:blipFill>
        </p:spPr>
      </p:sp>
      <p:sp>
        <p:nvSpPr>
          <p:cNvPr name="TextBox 9" id="9"/>
          <p:cNvSpPr txBox="true"/>
          <p:nvPr/>
        </p:nvSpPr>
        <p:spPr>
          <a:xfrm rot="0">
            <a:off x="563778" y="1608010"/>
            <a:ext cx="10126046"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1. XỬ LÍ GIÁ TRỊ NULL</a:t>
            </a:r>
          </a:p>
        </p:txBody>
      </p:sp>
      <p:sp>
        <p:nvSpPr>
          <p:cNvPr name="TextBox 10" id="10"/>
          <p:cNvSpPr txBox="true"/>
          <p:nvPr/>
        </p:nvSpPr>
        <p:spPr>
          <a:xfrm rot="0">
            <a:off x="563778" y="9172575"/>
            <a:ext cx="5598934" cy="946150"/>
          </a:xfrm>
          <a:prstGeom prst="rect">
            <a:avLst/>
          </a:prstGeom>
        </p:spPr>
        <p:txBody>
          <a:bodyPr anchor="t" rtlCol="false" tIns="0" lIns="0" bIns="0" rIns="0">
            <a:spAutoFit/>
          </a:bodyPr>
          <a:lstStyle/>
          <a:p>
            <a:pPr algn="ctr">
              <a:lnSpc>
                <a:spcPts val="3874"/>
              </a:lnSpc>
            </a:pPr>
            <a:r>
              <a:rPr lang="en-US" sz="2499">
                <a:solidFill>
                  <a:srgbClr val="100F0D"/>
                </a:solidFill>
                <a:latin typeface="Open Sans"/>
                <a:ea typeface="Open Sans"/>
                <a:cs typeface="Open Sans"/>
                <a:sym typeface="Open Sans"/>
              </a:rPr>
              <a:t> Thống kê số lượng giá trị</a:t>
            </a:r>
          </a:p>
          <a:p>
            <a:pPr algn="ctr">
              <a:lnSpc>
                <a:spcPts val="3874"/>
              </a:lnSpc>
            </a:pPr>
            <a:r>
              <a:rPr lang="en-US" sz="2499">
                <a:solidFill>
                  <a:srgbClr val="100F0D"/>
                </a:solidFill>
                <a:latin typeface="Open Sans"/>
                <a:ea typeface="Open Sans"/>
                <a:cs typeface="Open Sans"/>
                <a:sym typeface="Open Sans"/>
              </a:rPr>
              <a:t>NULL ở từng cột trong data train</a:t>
            </a:r>
          </a:p>
        </p:txBody>
      </p:sp>
      <p:sp>
        <p:nvSpPr>
          <p:cNvPr name="TextBox 11" id="11"/>
          <p:cNvSpPr txBox="true"/>
          <p:nvPr/>
        </p:nvSpPr>
        <p:spPr>
          <a:xfrm rot="0">
            <a:off x="6479085" y="2582735"/>
            <a:ext cx="11808915" cy="129857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Chúng ta thấy có 5 c</a:t>
            </a:r>
            <a:r>
              <a:rPr lang="en-US" sz="2499" spc="99">
                <a:solidFill>
                  <a:srgbClr val="000000"/>
                </a:solidFill>
                <a:latin typeface="Open Sans"/>
                <a:ea typeface="Open Sans"/>
                <a:cs typeface="Open Sans"/>
                <a:sym typeface="Open Sans"/>
              </a:rPr>
              <a:t>ột có giá trị NULL là Markdown 1, Markdown 2, Markdown 3, Markdown 4, Markdown 5, đây là các loại giảm giá khác như được áp dụng bởi Walmart</a:t>
            </a:r>
          </a:p>
        </p:txBody>
      </p:sp>
      <p:sp>
        <p:nvSpPr>
          <p:cNvPr name="TextBox 12" id="12"/>
          <p:cNvSpPr txBox="true"/>
          <p:nvPr/>
        </p:nvSpPr>
        <p:spPr>
          <a:xfrm rot="0">
            <a:off x="6479085" y="4658469"/>
            <a:ext cx="11808915" cy="1262544"/>
          </a:xfrm>
          <a:prstGeom prst="rect">
            <a:avLst/>
          </a:prstGeom>
        </p:spPr>
        <p:txBody>
          <a:bodyPr anchor="t" rtlCol="false" tIns="0" lIns="0" bIns="0" rIns="0">
            <a:spAutoFit/>
          </a:bodyPr>
          <a:lstStyle/>
          <a:p>
            <a:pPr algn="l">
              <a:lnSpc>
                <a:spcPts val="3385"/>
              </a:lnSpc>
              <a:spcBef>
                <a:spcPct val="0"/>
              </a:spcBef>
            </a:pPr>
            <a:r>
              <a:rPr lang="en-US" sz="2418" spc="96">
                <a:solidFill>
                  <a:srgbClr val="000000"/>
                </a:solidFill>
                <a:latin typeface="Open Sauce"/>
                <a:ea typeface="Open Sauce"/>
                <a:cs typeface="Open Sauce"/>
                <a:sym typeface="Open Sauce"/>
              </a:rPr>
              <a:t>Xử lí các giá trị NULL này bằng cách điền khuyết thành giá trị 0. Điều này giả định rằng nếu không có thông tin về việc giảm giá, thì không có giảm giá</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8803" y="-49765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10141" y="307977"/>
            <a:ext cx="3737569" cy="982625"/>
            <a:chOff x="0" y="0"/>
            <a:chExt cx="4983425" cy="1310167"/>
          </a:xfrm>
        </p:grpSpPr>
        <p:grpSp>
          <p:nvGrpSpPr>
            <p:cNvPr name="Group 5" id="5"/>
            <p:cNvGrpSpPr/>
            <p:nvPr/>
          </p:nvGrpSpPr>
          <p:grpSpPr>
            <a:xfrm rot="0">
              <a:off x="0" y="0"/>
              <a:ext cx="4983425" cy="1310167"/>
              <a:chOff x="0" y="0"/>
              <a:chExt cx="1465367" cy="385252"/>
            </a:xfrm>
          </p:grpSpPr>
          <p:sp>
            <p:nvSpPr>
              <p:cNvPr name="Freeform 6" id="6"/>
              <p:cNvSpPr/>
              <p:nvPr/>
            </p:nvSpPr>
            <p:spPr>
              <a:xfrm flipH="false" flipV="false" rot="0">
                <a:off x="0" y="0"/>
                <a:ext cx="1465367" cy="385252"/>
              </a:xfrm>
              <a:custGeom>
                <a:avLst/>
                <a:gdLst/>
                <a:ahLst/>
                <a:cxnLst/>
                <a:rect r="r" b="b" t="t" l="l"/>
                <a:pathLst>
                  <a:path h="385252" w="1465367">
                    <a:moveTo>
                      <a:pt x="1262167" y="0"/>
                    </a:moveTo>
                    <a:cubicBezTo>
                      <a:pt x="1374392" y="0"/>
                      <a:pt x="1465367" y="86242"/>
                      <a:pt x="1465367" y="192626"/>
                    </a:cubicBezTo>
                    <a:cubicBezTo>
                      <a:pt x="1465367" y="299011"/>
                      <a:pt x="1374392" y="385252"/>
                      <a:pt x="1262167"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7" id="7"/>
              <p:cNvSpPr txBox="true"/>
              <p:nvPr/>
            </p:nvSpPr>
            <p:spPr>
              <a:xfrm>
                <a:off x="0" y="-47625"/>
                <a:ext cx="1465367"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8" id="8"/>
            <p:cNvSpPr txBox="true"/>
            <p:nvPr/>
          </p:nvSpPr>
          <p:spPr>
            <a:xfrm rot="0">
              <a:off x="469986" y="413784"/>
              <a:ext cx="4308401"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XỬ LÍ GIÁ TRỊ NULL</a:t>
              </a:r>
            </a:p>
          </p:txBody>
        </p:sp>
      </p:grpSp>
      <p:sp>
        <p:nvSpPr>
          <p:cNvPr name="Freeform 9" id="9"/>
          <p:cNvSpPr/>
          <p:nvPr/>
        </p:nvSpPr>
        <p:spPr>
          <a:xfrm flipH="false" flipV="false" rot="0">
            <a:off x="640644" y="2141823"/>
            <a:ext cx="4317646" cy="6145032"/>
          </a:xfrm>
          <a:custGeom>
            <a:avLst/>
            <a:gdLst/>
            <a:ahLst/>
            <a:cxnLst/>
            <a:rect r="r" b="b" t="t" l="l"/>
            <a:pathLst>
              <a:path h="6145032" w="4317646">
                <a:moveTo>
                  <a:pt x="0" y="0"/>
                </a:moveTo>
                <a:lnTo>
                  <a:pt x="4317646" y="0"/>
                </a:lnTo>
                <a:lnTo>
                  <a:pt x="4317646" y="6145032"/>
                </a:lnTo>
                <a:lnTo>
                  <a:pt x="0" y="6145032"/>
                </a:lnTo>
                <a:lnTo>
                  <a:pt x="0" y="0"/>
                </a:lnTo>
                <a:close/>
              </a:path>
            </a:pathLst>
          </a:custGeom>
          <a:blipFill>
            <a:blip r:embed="rId5"/>
            <a:stretch>
              <a:fillRect l="0" t="0" r="0" b="0"/>
            </a:stretch>
          </a:blipFill>
        </p:spPr>
      </p:sp>
      <p:sp>
        <p:nvSpPr>
          <p:cNvPr name="TextBox 10" id="10"/>
          <p:cNvSpPr txBox="true"/>
          <p:nvPr/>
        </p:nvSpPr>
        <p:spPr>
          <a:xfrm rot="0">
            <a:off x="0" y="8895964"/>
            <a:ext cx="5598934" cy="946150"/>
          </a:xfrm>
          <a:prstGeom prst="rect">
            <a:avLst/>
          </a:prstGeom>
        </p:spPr>
        <p:txBody>
          <a:bodyPr anchor="t" rtlCol="false" tIns="0" lIns="0" bIns="0" rIns="0">
            <a:spAutoFit/>
          </a:bodyPr>
          <a:lstStyle/>
          <a:p>
            <a:pPr algn="ctr">
              <a:lnSpc>
                <a:spcPts val="3874"/>
              </a:lnSpc>
            </a:pPr>
            <a:r>
              <a:rPr lang="en-US" sz="2499">
                <a:solidFill>
                  <a:srgbClr val="100F0D"/>
                </a:solidFill>
                <a:latin typeface="Open Sans"/>
                <a:ea typeface="Open Sans"/>
                <a:cs typeface="Open Sans"/>
                <a:sym typeface="Open Sans"/>
              </a:rPr>
              <a:t> Thống kê số lượng giá trị</a:t>
            </a:r>
          </a:p>
          <a:p>
            <a:pPr algn="ctr">
              <a:lnSpc>
                <a:spcPts val="3874"/>
              </a:lnSpc>
            </a:pPr>
            <a:r>
              <a:rPr lang="en-US" sz="2499">
                <a:solidFill>
                  <a:srgbClr val="100F0D"/>
                </a:solidFill>
                <a:latin typeface="Open Sans"/>
                <a:ea typeface="Open Sans"/>
                <a:cs typeface="Open Sans"/>
                <a:sym typeface="Open Sans"/>
              </a:rPr>
              <a:t>NULL ở từng cột trong data test</a:t>
            </a:r>
          </a:p>
        </p:txBody>
      </p:sp>
      <p:sp>
        <p:nvSpPr>
          <p:cNvPr name="TextBox 11" id="11"/>
          <p:cNvSpPr txBox="true"/>
          <p:nvPr/>
        </p:nvSpPr>
        <p:spPr>
          <a:xfrm rot="0">
            <a:off x="5598934" y="2094198"/>
            <a:ext cx="12364452"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Data test cũng có các cột MarkDown 1 → 5 là NULL, ngoài ra còn có thêm các cột CPI, Unemployment</a:t>
            </a:r>
          </a:p>
          <a:p>
            <a:pPr algn="l">
              <a:lnSpc>
                <a:spcPts val="3499"/>
              </a:lnSpc>
              <a:spcBef>
                <a:spcPct val="0"/>
              </a:spcBef>
            </a:pPr>
          </a:p>
          <a:p>
            <a:pPr algn="l">
              <a:lnSpc>
                <a:spcPts val="3499"/>
              </a:lnSpc>
              <a:spcBef>
                <a:spcPct val="0"/>
              </a:spcBef>
            </a:pPr>
            <a:r>
              <a:rPr lang="en-US" sz="2499">
                <a:solidFill>
                  <a:srgbClr val="000000"/>
                </a:solidFill>
                <a:latin typeface="Open Sans"/>
                <a:ea typeface="Open Sans"/>
                <a:cs typeface="Open Sans"/>
                <a:sym typeface="Open Sans"/>
              </a:rPr>
              <a:t>Cách xử lí giá trị NULL:</a:t>
            </a:r>
          </a:p>
        </p:txBody>
      </p:sp>
      <p:sp>
        <p:nvSpPr>
          <p:cNvPr name="TextBox 12" id="12"/>
          <p:cNvSpPr txBox="true"/>
          <p:nvPr/>
        </p:nvSpPr>
        <p:spPr>
          <a:xfrm rot="0">
            <a:off x="5598934" y="4020888"/>
            <a:ext cx="12364452" cy="1736725"/>
          </a:xfrm>
          <a:prstGeom prst="rect">
            <a:avLst/>
          </a:prstGeom>
        </p:spPr>
        <p:txBody>
          <a:bodyPr anchor="t" rtlCol="false" tIns="0" lIns="0" bIns="0" rIns="0">
            <a:spAutoFit/>
          </a:bodyPr>
          <a:lstStyle/>
          <a:p>
            <a:pPr algn="just" marL="539749" indent="-269875" lvl="1">
              <a:lnSpc>
                <a:spcPts val="3499"/>
              </a:lnSpc>
              <a:buAutoNum type="arabicPeriod" startAt="1"/>
            </a:pPr>
            <a:r>
              <a:rPr lang="en-US" sz="2499">
                <a:solidFill>
                  <a:srgbClr val="000000"/>
                </a:solidFill>
                <a:latin typeface="Open Sans"/>
                <a:ea typeface="Open Sans"/>
                <a:cs typeface="Open Sans"/>
                <a:sym typeface="Open Sans"/>
              </a:rPr>
              <a:t>Xử lí các cột MarkDown 1-&gt;5 tương tự nha data train, điền 0 vào tất cả giá trị NULL</a:t>
            </a:r>
          </a:p>
          <a:p>
            <a:pPr algn="just" marL="539749" indent="-269875" lvl="1">
              <a:lnSpc>
                <a:spcPts val="3499"/>
              </a:lnSpc>
              <a:buAutoNum type="arabicPeriod" startAt="1"/>
            </a:pPr>
            <a:r>
              <a:rPr lang="en-US" sz="2499">
                <a:solidFill>
                  <a:srgbClr val="000000"/>
                </a:solidFill>
                <a:latin typeface="Open Sans"/>
                <a:ea typeface="Open Sans"/>
                <a:cs typeface="Open Sans"/>
                <a:sym typeface="Open Sans"/>
              </a:rPr>
              <a:t>Đối với các cột CPI, Unemployment, điền giá trị mean CPI, Unemployment ở data train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358724" y="-1803297"/>
            <a:ext cx="4583900" cy="4583900"/>
          </a:xfrm>
          <a:custGeom>
            <a:avLst/>
            <a:gdLst/>
            <a:ahLst/>
            <a:cxnLst/>
            <a:rect r="r" b="b" t="t" l="l"/>
            <a:pathLst>
              <a:path h="4583900" w="4583900">
                <a:moveTo>
                  <a:pt x="0" y="0"/>
                </a:moveTo>
                <a:lnTo>
                  <a:pt x="4583900" y="0"/>
                </a:lnTo>
                <a:lnTo>
                  <a:pt x="4583900" y="4583900"/>
                </a:lnTo>
                <a:lnTo>
                  <a:pt x="0" y="4583900"/>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10141" y="307977"/>
            <a:ext cx="3737569" cy="982625"/>
            <a:chOff x="0" y="0"/>
            <a:chExt cx="4983425" cy="1310167"/>
          </a:xfrm>
        </p:grpSpPr>
        <p:grpSp>
          <p:nvGrpSpPr>
            <p:cNvPr name="Group 5" id="5"/>
            <p:cNvGrpSpPr/>
            <p:nvPr/>
          </p:nvGrpSpPr>
          <p:grpSpPr>
            <a:xfrm rot="0">
              <a:off x="0" y="0"/>
              <a:ext cx="4983425" cy="1310167"/>
              <a:chOff x="0" y="0"/>
              <a:chExt cx="1465367" cy="385252"/>
            </a:xfrm>
          </p:grpSpPr>
          <p:sp>
            <p:nvSpPr>
              <p:cNvPr name="Freeform 6" id="6"/>
              <p:cNvSpPr/>
              <p:nvPr/>
            </p:nvSpPr>
            <p:spPr>
              <a:xfrm flipH="false" flipV="false" rot="0">
                <a:off x="0" y="0"/>
                <a:ext cx="1465367" cy="385252"/>
              </a:xfrm>
              <a:custGeom>
                <a:avLst/>
                <a:gdLst/>
                <a:ahLst/>
                <a:cxnLst/>
                <a:rect r="r" b="b" t="t" l="l"/>
                <a:pathLst>
                  <a:path h="385252" w="1465367">
                    <a:moveTo>
                      <a:pt x="1262167" y="0"/>
                    </a:moveTo>
                    <a:cubicBezTo>
                      <a:pt x="1374392" y="0"/>
                      <a:pt x="1465367" y="86242"/>
                      <a:pt x="1465367" y="192626"/>
                    </a:cubicBezTo>
                    <a:cubicBezTo>
                      <a:pt x="1465367" y="299011"/>
                      <a:pt x="1374392" y="385252"/>
                      <a:pt x="1262167"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7" id="7"/>
              <p:cNvSpPr txBox="true"/>
              <p:nvPr/>
            </p:nvSpPr>
            <p:spPr>
              <a:xfrm>
                <a:off x="0" y="-47625"/>
                <a:ext cx="1465367"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8" id="8"/>
            <p:cNvSpPr txBox="true"/>
            <p:nvPr/>
          </p:nvSpPr>
          <p:spPr>
            <a:xfrm rot="0">
              <a:off x="469986" y="413784"/>
              <a:ext cx="4308401"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XỬ LÍ GIÁ TRỊ NULL</a:t>
              </a:r>
            </a:p>
          </p:txBody>
        </p:sp>
      </p:grpSp>
      <p:sp>
        <p:nvSpPr>
          <p:cNvPr name="Freeform 9" id="9"/>
          <p:cNvSpPr/>
          <p:nvPr/>
        </p:nvSpPr>
        <p:spPr>
          <a:xfrm flipH="false" flipV="false" rot="0">
            <a:off x="708226" y="3304974"/>
            <a:ext cx="10673974" cy="1420886"/>
          </a:xfrm>
          <a:custGeom>
            <a:avLst/>
            <a:gdLst/>
            <a:ahLst/>
            <a:cxnLst/>
            <a:rect r="r" b="b" t="t" l="l"/>
            <a:pathLst>
              <a:path h="1420886" w="10673974">
                <a:moveTo>
                  <a:pt x="0" y="0"/>
                </a:moveTo>
                <a:lnTo>
                  <a:pt x="10673974" y="0"/>
                </a:lnTo>
                <a:lnTo>
                  <a:pt x="10673974" y="1420886"/>
                </a:lnTo>
                <a:lnTo>
                  <a:pt x="0" y="1420886"/>
                </a:lnTo>
                <a:lnTo>
                  <a:pt x="0" y="0"/>
                </a:lnTo>
                <a:close/>
              </a:path>
            </a:pathLst>
          </a:custGeom>
          <a:blipFill>
            <a:blip r:embed="rId5"/>
            <a:stretch>
              <a:fillRect l="0" t="0" r="0" b="0"/>
            </a:stretch>
          </a:blipFill>
        </p:spPr>
      </p:sp>
      <p:sp>
        <p:nvSpPr>
          <p:cNvPr name="TextBox 10" id="10"/>
          <p:cNvSpPr txBox="true"/>
          <p:nvPr/>
        </p:nvSpPr>
        <p:spPr>
          <a:xfrm rot="0">
            <a:off x="708479" y="2063549"/>
            <a:ext cx="8957906" cy="422275"/>
          </a:xfrm>
          <a:prstGeom prst="rect">
            <a:avLst/>
          </a:prstGeom>
        </p:spPr>
        <p:txBody>
          <a:bodyPr anchor="t" rtlCol="false" tIns="0" lIns="0" bIns="0" rIns="0">
            <a:spAutoFit/>
          </a:bodyPr>
          <a:lstStyle/>
          <a:p>
            <a:pPr algn="ctr">
              <a:lnSpc>
                <a:spcPts val="3499"/>
              </a:lnSpc>
              <a:spcBef>
                <a:spcPct val="0"/>
              </a:spcBef>
            </a:pPr>
            <a:r>
              <a:rPr lang="en-US" sz="2499" spc="99">
                <a:solidFill>
                  <a:srgbClr val="000000"/>
                </a:solidFill>
                <a:latin typeface="Open Sans"/>
                <a:ea typeface="Open Sans"/>
                <a:cs typeface="Open Sans"/>
                <a:sym typeface="Open Sans"/>
              </a:rPr>
              <a:t>Ngoài ra, ở cột Weekly_Sales ở file train có các giá trị &lt; 0</a:t>
            </a:r>
          </a:p>
        </p:txBody>
      </p:sp>
      <p:sp>
        <p:nvSpPr>
          <p:cNvPr name="TextBox 11" id="11"/>
          <p:cNvSpPr txBox="true"/>
          <p:nvPr/>
        </p:nvSpPr>
        <p:spPr>
          <a:xfrm rot="0">
            <a:off x="708226" y="5339122"/>
            <a:ext cx="17579774" cy="129857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Việc có giá trị âm hoặc bằng 0 ở cột giá trị Weekly_Sales là bất hợp lí. Vì vậy chúng ta sẽ xóa những cột này vì doanh thu không thể âm, nếu bằng 0 thì có thể đó là lỗi nhập liệu. Tỉ lệ phần trăm giá trị Weekly_Sales âm hoặc bằng 0 chỉ là 0,32%, do đó sẽ không gây ảnh hưởng lớn đến tập dữ liệu</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97000" y="287525"/>
            <a:ext cx="3813497" cy="982625"/>
            <a:chOff x="0" y="0"/>
            <a:chExt cx="5084663" cy="1310167"/>
          </a:xfrm>
        </p:grpSpPr>
        <p:grpSp>
          <p:nvGrpSpPr>
            <p:cNvPr name="Group 4" id="4"/>
            <p:cNvGrpSpPr/>
            <p:nvPr/>
          </p:nvGrpSpPr>
          <p:grpSpPr>
            <a:xfrm rot="0">
              <a:off x="0" y="0"/>
              <a:ext cx="5084663" cy="1310167"/>
              <a:chOff x="0" y="0"/>
              <a:chExt cx="1495136" cy="385252"/>
            </a:xfrm>
          </p:grpSpPr>
          <p:sp>
            <p:nvSpPr>
              <p:cNvPr name="Freeform 5" id="5"/>
              <p:cNvSpPr/>
              <p:nvPr/>
            </p:nvSpPr>
            <p:spPr>
              <a:xfrm flipH="false" flipV="false" rot="0">
                <a:off x="0" y="0"/>
                <a:ext cx="1495136" cy="385252"/>
              </a:xfrm>
              <a:custGeom>
                <a:avLst/>
                <a:gdLst/>
                <a:ahLst/>
                <a:cxnLst/>
                <a:rect r="r" b="b" t="t" l="l"/>
                <a:pathLst>
                  <a:path h="385252" w="1495136">
                    <a:moveTo>
                      <a:pt x="1291936" y="0"/>
                    </a:moveTo>
                    <a:cubicBezTo>
                      <a:pt x="1404160" y="0"/>
                      <a:pt x="1495136" y="86242"/>
                      <a:pt x="1495136" y="192626"/>
                    </a:cubicBezTo>
                    <a:cubicBezTo>
                      <a:pt x="1495136" y="299011"/>
                      <a:pt x="1404160" y="385252"/>
                      <a:pt x="1291936"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6" id="6"/>
              <p:cNvSpPr txBox="true"/>
              <p:nvPr/>
            </p:nvSpPr>
            <p:spPr>
              <a:xfrm>
                <a:off x="0" y="-47625"/>
                <a:ext cx="1495136"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479534" y="413784"/>
              <a:ext cx="4395925"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TIỀN XỬ LÍ DỮ LIỆU</a:t>
              </a:r>
            </a:p>
          </p:txBody>
        </p:sp>
      </p:grpSp>
      <p:sp>
        <p:nvSpPr>
          <p:cNvPr name="Freeform 8" id="8"/>
          <p:cNvSpPr/>
          <p:nvPr/>
        </p:nvSpPr>
        <p:spPr>
          <a:xfrm flipH="false" flipV="false" rot="0">
            <a:off x="563778" y="2675681"/>
            <a:ext cx="4401535" cy="6133287"/>
          </a:xfrm>
          <a:custGeom>
            <a:avLst/>
            <a:gdLst/>
            <a:ahLst/>
            <a:cxnLst/>
            <a:rect r="r" b="b" t="t" l="l"/>
            <a:pathLst>
              <a:path h="6133287" w="4401535">
                <a:moveTo>
                  <a:pt x="0" y="0"/>
                </a:moveTo>
                <a:lnTo>
                  <a:pt x="4401536" y="0"/>
                </a:lnTo>
                <a:lnTo>
                  <a:pt x="4401536" y="6133287"/>
                </a:lnTo>
                <a:lnTo>
                  <a:pt x="0" y="6133287"/>
                </a:lnTo>
                <a:lnTo>
                  <a:pt x="0" y="0"/>
                </a:lnTo>
                <a:close/>
              </a:path>
            </a:pathLst>
          </a:custGeom>
          <a:blipFill>
            <a:blip r:embed="rId3"/>
            <a:stretch>
              <a:fillRect l="0" t="0" r="0" b="0"/>
            </a:stretch>
          </a:blipFill>
        </p:spPr>
      </p:sp>
      <p:sp>
        <p:nvSpPr>
          <p:cNvPr name="TextBox 9" id="9"/>
          <p:cNvSpPr txBox="true"/>
          <p:nvPr/>
        </p:nvSpPr>
        <p:spPr>
          <a:xfrm rot="0">
            <a:off x="563778" y="1608010"/>
            <a:ext cx="10126046"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2. XỬ LÍ OUTLIER</a:t>
            </a:r>
          </a:p>
        </p:txBody>
      </p:sp>
      <p:sp>
        <p:nvSpPr>
          <p:cNvPr name="TextBox 10" id="10"/>
          <p:cNvSpPr txBox="true"/>
          <p:nvPr/>
        </p:nvSpPr>
        <p:spPr>
          <a:xfrm rot="0">
            <a:off x="27868" y="9047093"/>
            <a:ext cx="5598934" cy="1143000"/>
          </a:xfrm>
          <a:prstGeom prst="rect">
            <a:avLst/>
          </a:prstGeom>
        </p:spPr>
        <p:txBody>
          <a:bodyPr anchor="t" rtlCol="false" tIns="0" lIns="0" bIns="0" rIns="0">
            <a:spAutoFit/>
          </a:bodyPr>
          <a:lstStyle/>
          <a:p>
            <a:pPr algn="ctr">
              <a:lnSpc>
                <a:spcPts val="4650"/>
              </a:lnSpc>
            </a:pPr>
            <a:r>
              <a:rPr lang="en-US" sz="3000" b="true">
                <a:solidFill>
                  <a:srgbClr val="100F0D"/>
                </a:solidFill>
                <a:latin typeface="Open Sans Bold"/>
                <a:ea typeface="Open Sans Bold"/>
                <a:cs typeface="Open Sans Bold"/>
                <a:sym typeface="Open Sans Bold"/>
              </a:rPr>
              <a:t> Thống kê số lượng outlier ở từng cột trong data train</a:t>
            </a:r>
          </a:p>
        </p:txBody>
      </p:sp>
      <p:sp>
        <p:nvSpPr>
          <p:cNvPr name="TextBox 11" id="11"/>
          <p:cNvSpPr txBox="true"/>
          <p:nvPr/>
        </p:nvSpPr>
        <p:spPr>
          <a:xfrm rot="0">
            <a:off x="5626801" y="4642114"/>
            <a:ext cx="12387076" cy="4222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Có các cột Weekly_Sales, MarkDown 1-&gt; 5,  Unemployment, Temperature có outlier</a:t>
            </a:r>
          </a:p>
        </p:txBody>
      </p:sp>
      <p:sp>
        <p:nvSpPr>
          <p:cNvPr name="TextBox 12" id="12"/>
          <p:cNvSpPr txBox="true"/>
          <p:nvPr/>
        </p:nvSpPr>
        <p:spPr>
          <a:xfrm rot="0">
            <a:off x="5626801" y="5934485"/>
            <a:ext cx="12387076" cy="8604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Với các cột Weekly_Sales, MarkDown 1-&gt; 5, mặc dù có outlier, nhưng các mô hình sử dụng trong bài ít ảnh hưởng bởi outlier nên không xử lí</a:t>
            </a:r>
          </a:p>
        </p:txBody>
      </p:sp>
      <p:sp>
        <p:nvSpPr>
          <p:cNvPr name="TextBox 13" id="13"/>
          <p:cNvSpPr txBox="true"/>
          <p:nvPr/>
        </p:nvSpPr>
        <p:spPr>
          <a:xfrm rot="0">
            <a:off x="5626801" y="2628056"/>
            <a:ext cx="12387076"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Tìm outlier bằng phương pháp IQR: tính hai phần vị Q1 (25%) và Q3 (75%) của tập dữ liệu, sau đó xác định khoảng liên phần vị IQR = Q3 – Q1, mọi giá trị nằm dưới Q1 – 1,5 * IQR hoặc trên Q3 + 1,5 * IQR được xem là outlier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8803" y="-49765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60298" y="423179"/>
            <a:ext cx="3177733" cy="982625"/>
            <a:chOff x="0" y="0"/>
            <a:chExt cx="4236978" cy="1310167"/>
          </a:xfrm>
        </p:grpSpPr>
        <p:grpSp>
          <p:nvGrpSpPr>
            <p:cNvPr name="Group 5" id="5"/>
            <p:cNvGrpSpPr/>
            <p:nvPr/>
          </p:nvGrpSpPr>
          <p:grpSpPr>
            <a:xfrm rot="0">
              <a:off x="0" y="0"/>
              <a:ext cx="4236978" cy="1310167"/>
              <a:chOff x="0" y="0"/>
              <a:chExt cx="1245876" cy="385252"/>
            </a:xfrm>
          </p:grpSpPr>
          <p:sp>
            <p:nvSpPr>
              <p:cNvPr name="Freeform 6" id="6"/>
              <p:cNvSpPr/>
              <p:nvPr/>
            </p:nvSpPr>
            <p:spPr>
              <a:xfrm flipH="false" flipV="false" rot="0">
                <a:off x="0" y="0"/>
                <a:ext cx="1245876" cy="385252"/>
              </a:xfrm>
              <a:custGeom>
                <a:avLst/>
                <a:gdLst/>
                <a:ahLst/>
                <a:cxnLst/>
                <a:rect r="r" b="b" t="t" l="l"/>
                <a:pathLst>
                  <a:path h="385252" w="1245876">
                    <a:moveTo>
                      <a:pt x="1042676" y="0"/>
                    </a:moveTo>
                    <a:cubicBezTo>
                      <a:pt x="1154900" y="0"/>
                      <a:pt x="1245876" y="86242"/>
                      <a:pt x="1245876" y="192626"/>
                    </a:cubicBezTo>
                    <a:cubicBezTo>
                      <a:pt x="1245876" y="299011"/>
                      <a:pt x="1154900" y="385252"/>
                      <a:pt x="1042676"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7" id="7"/>
              <p:cNvSpPr txBox="true"/>
              <p:nvPr/>
            </p:nvSpPr>
            <p:spPr>
              <a:xfrm>
                <a:off x="0" y="-47625"/>
                <a:ext cx="1245876"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8" id="8"/>
            <p:cNvSpPr txBox="true"/>
            <p:nvPr/>
          </p:nvSpPr>
          <p:spPr>
            <a:xfrm rot="0">
              <a:off x="399589" y="413784"/>
              <a:ext cx="3663062"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XỬ LÍ OUTLIERS </a:t>
              </a:r>
            </a:p>
          </p:txBody>
        </p:sp>
      </p:grpSp>
      <p:sp>
        <p:nvSpPr>
          <p:cNvPr name="Freeform 9" id="9"/>
          <p:cNvSpPr/>
          <p:nvPr/>
        </p:nvSpPr>
        <p:spPr>
          <a:xfrm flipH="false" flipV="false" rot="0">
            <a:off x="3267281" y="3037621"/>
            <a:ext cx="11301259" cy="5650629"/>
          </a:xfrm>
          <a:custGeom>
            <a:avLst/>
            <a:gdLst/>
            <a:ahLst/>
            <a:cxnLst/>
            <a:rect r="r" b="b" t="t" l="l"/>
            <a:pathLst>
              <a:path h="5650629" w="11301259">
                <a:moveTo>
                  <a:pt x="0" y="0"/>
                </a:moveTo>
                <a:lnTo>
                  <a:pt x="11301259" y="0"/>
                </a:lnTo>
                <a:lnTo>
                  <a:pt x="11301259" y="5650630"/>
                </a:lnTo>
                <a:lnTo>
                  <a:pt x="0" y="5650630"/>
                </a:lnTo>
                <a:lnTo>
                  <a:pt x="0" y="0"/>
                </a:lnTo>
                <a:close/>
              </a:path>
            </a:pathLst>
          </a:custGeom>
          <a:blipFill>
            <a:blip r:embed="rId5"/>
            <a:stretch>
              <a:fillRect l="0" t="0" r="0" b="0"/>
            </a:stretch>
          </a:blipFill>
        </p:spPr>
      </p:sp>
      <p:sp>
        <p:nvSpPr>
          <p:cNvPr name="TextBox 10" id="10"/>
          <p:cNvSpPr txBox="true"/>
          <p:nvPr/>
        </p:nvSpPr>
        <p:spPr>
          <a:xfrm rot="0">
            <a:off x="3267281" y="8924539"/>
            <a:ext cx="11301259"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Giá trị của cột Temparatue trước và sau khi xử lí outlier</a:t>
            </a:r>
          </a:p>
        </p:txBody>
      </p:sp>
      <p:sp>
        <p:nvSpPr>
          <p:cNvPr name="TextBox 11" id="11"/>
          <p:cNvSpPr txBox="true"/>
          <p:nvPr/>
        </p:nvSpPr>
        <p:spPr>
          <a:xfrm rot="0">
            <a:off x="812509" y="1767621"/>
            <a:ext cx="17475491" cy="8604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Với cột Temparatue, các giá trị outlier chỉ lệch phải, số lượng ít. Xử lí outlier bằng các thay các giá trị thành mean của cột Temparatue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358724" y="-1803297"/>
            <a:ext cx="4583900" cy="4583900"/>
          </a:xfrm>
          <a:custGeom>
            <a:avLst/>
            <a:gdLst/>
            <a:ahLst/>
            <a:cxnLst/>
            <a:rect r="r" b="b" t="t" l="l"/>
            <a:pathLst>
              <a:path h="4583900" w="4583900">
                <a:moveTo>
                  <a:pt x="0" y="0"/>
                </a:moveTo>
                <a:lnTo>
                  <a:pt x="4583900" y="0"/>
                </a:lnTo>
                <a:lnTo>
                  <a:pt x="4583900" y="4583900"/>
                </a:lnTo>
                <a:lnTo>
                  <a:pt x="0" y="4583900"/>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12107" y="-1968834"/>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493371" y="3194137"/>
            <a:ext cx="11301259" cy="5650629"/>
          </a:xfrm>
          <a:custGeom>
            <a:avLst/>
            <a:gdLst/>
            <a:ahLst/>
            <a:cxnLst/>
            <a:rect r="r" b="b" t="t" l="l"/>
            <a:pathLst>
              <a:path h="5650629" w="11301259">
                <a:moveTo>
                  <a:pt x="0" y="0"/>
                </a:moveTo>
                <a:lnTo>
                  <a:pt x="11301258" y="0"/>
                </a:lnTo>
                <a:lnTo>
                  <a:pt x="11301258" y="5650629"/>
                </a:lnTo>
                <a:lnTo>
                  <a:pt x="0" y="5650629"/>
                </a:lnTo>
                <a:lnTo>
                  <a:pt x="0" y="0"/>
                </a:lnTo>
                <a:close/>
              </a:path>
            </a:pathLst>
          </a:custGeom>
          <a:blipFill>
            <a:blip r:embed="rId7"/>
            <a:stretch>
              <a:fillRect l="0" t="0" r="0" b="0"/>
            </a:stretch>
          </a:blipFill>
        </p:spPr>
      </p:sp>
      <p:sp>
        <p:nvSpPr>
          <p:cNvPr name="TextBox 6" id="6"/>
          <p:cNvSpPr txBox="true"/>
          <p:nvPr/>
        </p:nvSpPr>
        <p:spPr>
          <a:xfrm rot="0">
            <a:off x="3493371" y="9201150"/>
            <a:ext cx="11301259"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Giá trị của cột Unemployment trước và sau khi xử lí outlier</a:t>
            </a:r>
          </a:p>
        </p:txBody>
      </p:sp>
      <p:sp>
        <p:nvSpPr>
          <p:cNvPr name="TextBox 7" id="7"/>
          <p:cNvSpPr txBox="true"/>
          <p:nvPr/>
        </p:nvSpPr>
        <p:spPr>
          <a:xfrm rot="0">
            <a:off x="764884" y="1411207"/>
            <a:ext cx="17475491" cy="8604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Với cột Unemployment, các giá trị outlier lệch cao về hai bên có thiên hướng lệch phải. Xử lí outlier bằng các thay các giá trị quá hai bên thành giá trị biên của IQR</a:t>
            </a:r>
          </a:p>
        </p:txBody>
      </p:sp>
      <p:grpSp>
        <p:nvGrpSpPr>
          <p:cNvPr name="Group 8" id="8"/>
          <p:cNvGrpSpPr/>
          <p:nvPr/>
        </p:nvGrpSpPr>
        <p:grpSpPr>
          <a:xfrm rot="0">
            <a:off x="478144" y="332743"/>
            <a:ext cx="3177733" cy="982625"/>
            <a:chOff x="0" y="0"/>
            <a:chExt cx="4236978" cy="1310167"/>
          </a:xfrm>
        </p:grpSpPr>
        <p:grpSp>
          <p:nvGrpSpPr>
            <p:cNvPr name="Group 9" id="9"/>
            <p:cNvGrpSpPr/>
            <p:nvPr/>
          </p:nvGrpSpPr>
          <p:grpSpPr>
            <a:xfrm rot="0">
              <a:off x="0" y="0"/>
              <a:ext cx="4236978" cy="1310167"/>
              <a:chOff x="0" y="0"/>
              <a:chExt cx="1245876" cy="385252"/>
            </a:xfrm>
          </p:grpSpPr>
          <p:sp>
            <p:nvSpPr>
              <p:cNvPr name="Freeform 10" id="10"/>
              <p:cNvSpPr/>
              <p:nvPr/>
            </p:nvSpPr>
            <p:spPr>
              <a:xfrm flipH="false" flipV="false" rot="0">
                <a:off x="0" y="0"/>
                <a:ext cx="1245876" cy="385252"/>
              </a:xfrm>
              <a:custGeom>
                <a:avLst/>
                <a:gdLst/>
                <a:ahLst/>
                <a:cxnLst/>
                <a:rect r="r" b="b" t="t" l="l"/>
                <a:pathLst>
                  <a:path h="385252" w="1245876">
                    <a:moveTo>
                      <a:pt x="1042676" y="0"/>
                    </a:moveTo>
                    <a:cubicBezTo>
                      <a:pt x="1154900" y="0"/>
                      <a:pt x="1245876" y="86242"/>
                      <a:pt x="1245876" y="192626"/>
                    </a:cubicBezTo>
                    <a:cubicBezTo>
                      <a:pt x="1245876" y="299011"/>
                      <a:pt x="1154900" y="385252"/>
                      <a:pt x="1042676"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11" id="11"/>
              <p:cNvSpPr txBox="true"/>
              <p:nvPr/>
            </p:nvSpPr>
            <p:spPr>
              <a:xfrm>
                <a:off x="0" y="-47625"/>
                <a:ext cx="1245876"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12" id="12"/>
            <p:cNvSpPr txBox="true"/>
            <p:nvPr/>
          </p:nvSpPr>
          <p:spPr>
            <a:xfrm rot="0">
              <a:off x="399589" y="413784"/>
              <a:ext cx="3663062"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XỬ LÍ OUTLIERS </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8803" y="-49765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91950" y="6689739"/>
            <a:ext cx="4583900" cy="4583900"/>
          </a:xfrm>
          <a:custGeom>
            <a:avLst/>
            <a:gdLst/>
            <a:ahLst/>
            <a:cxnLst/>
            <a:rect r="r" b="b" t="t" l="l"/>
            <a:pathLst>
              <a:path h="4583900" w="4583900">
                <a:moveTo>
                  <a:pt x="0" y="0"/>
                </a:moveTo>
                <a:lnTo>
                  <a:pt x="4583900" y="0"/>
                </a:lnTo>
                <a:lnTo>
                  <a:pt x="4583900" y="4583900"/>
                </a:lnTo>
                <a:lnTo>
                  <a:pt x="0" y="4583900"/>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97000" y="287525"/>
            <a:ext cx="3813497" cy="982625"/>
            <a:chOff x="0" y="0"/>
            <a:chExt cx="5084663" cy="1310167"/>
          </a:xfrm>
        </p:grpSpPr>
        <p:grpSp>
          <p:nvGrpSpPr>
            <p:cNvPr name="Group 6" id="6"/>
            <p:cNvGrpSpPr/>
            <p:nvPr/>
          </p:nvGrpSpPr>
          <p:grpSpPr>
            <a:xfrm rot="0">
              <a:off x="0" y="0"/>
              <a:ext cx="5084663" cy="1310167"/>
              <a:chOff x="0" y="0"/>
              <a:chExt cx="1495136" cy="385252"/>
            </a:xfrm>
          </p:grpSpPr>
          <p:sp>
            <p:nvSpPr>
              <p:cNvPr name="Freeform 7" id="7"/>
              <p:cNvSpPr/>
              <p:nvPr/>
            </p:nvSpPr>
            <p:spPr>
              <a:xfrm flipH="false" flipV="false" rot="0">
                <a:off x="0" y="0"/>
                <a:ext cx="1495136" cy="385252"/>
              </a:xfrm>
              <a:custGeom>
                <a:avLst/>
                <a:gdLst/>
                <a:ahLst/>
                <a:cxnLst/>
                <a:rect r="r" b="b" t="t" l="l"/>
                <a:pathLst>
                  <a:path h="385252" w="1495136">
                    <a:moveTo>
                      <a:pt x="1291936" y="0"/>
                    </a:moveTo>
                    <a:cubicBezTo>
                      <a:pt x="1404160" y="0"/>
                      <a:pt x="1495136" y="86242"/>
                      <a:pt x="1495136" y="192626"/>
                    </a:cubicBezTo>
                    <a:cubicBezTo>
                      <a:pt x="1495136" y="299011"/>
                      <a:pt x="1404160" y="385252"/>
                      <a:pt x="1291936"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8" id="8"/>
              <p:cNvSpPr txBox="true"/>
              <p:nvPr/>
            </p:nvSpPr>
            <p:spPr>
              <a:xfrm>
                <a:off x="0" y="-47625"/>
                <a:ext cx="1495136"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9" id="9"/>
            <p:cNvSpPr txBox="true"/>
            <p:nvPr/>
          </p:nvSpPr>
          <p:spPr>
            <a:xfrm rot="0">
              <a:off x="479534" y="413784"/>
              <a:ext cx="4395925"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TIỀN XỬ LÍ DỮ LIỆU</a:t>
              </a:r>
            </a:p>
          </p:txBody>
        </p:sp>
      </p:grpSp>
      <p:sp>
        <p:nvSpPr>
          <p:cNvPr name="TextBox 10" id="10"/>
          <p:cNvSpPr txBox="true"/>
          <p:nvPr/>
        </p:nvSpPr>
        <p:spPr>
          <a:xfrm rot="0">
            <a:off x="563778" y="1608010"/>
            <a:ext cx="10126046"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3. MÃ HÓA DỮ LIỆU</a:t>
            </a:r>
          </a:p>
        </p:txBody>
      </p:sp>
      <p:sp>
        <p:nvSpPr>
          <p:cNvPr name="TextBox 11" id="11"/>
          <p:cNvSpPr txBox="true"/>
          <p:nvPr/>
        </p:nvSpPr>
        <p:spPr>
          <a:xfrm rot="0">
            <a:off x="563778" y="2992374"/>
            <a:ext cx="17724222" cy="261302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Trong các c</a:t>
            </a:r>
            <a:r>
              <a:rPr lang="en-US" sz="2499" spc="99">
                <a:solidFill>
                  <a:srgbClr val="000000"/>
                </a:solidFill>
                <a:latin typeface="Open Sans"/>
                <a:ea typeface="Open Sans"/>
                <a:cs typeface="Open Sans"/>
                <a:sym typeface="Open Sans"/>
              </a:rPr>
              <a:t>ột data test và train, có cột Type gồm các giá trị: A, B, C. Ta cần chuyển các giá trị này thành số để mô hình có thể hiểu được. Chúng ta sẽ sử dụng Label encoding lên các giá trị này, chuyển thành giá trị số 0, 1, 2</a:t>
            </a:r>
          </a:p>
          <a:p>
            <a:pPr algn="l">
              <a:lnSpc>
                <a:spcPts val="3499"/>
              </a:lnSpc>
              <a:spcBef>
                <a:spcPct val="0"/>
              </a:spcBef>
            </a:pPr>
          </a:p>
          <a:p>
            <a:pPr algn="l">
              <a:lnSpc>
                <a:spcPts val="3499"/>
              </a:lnSpc>
              <a:spcBef>
                <a:spcPct val="0"/>
              </a:spcBef>
            </a:pPr>
            <a:r>
              <a:rPr lang="en-US" sz="2499" spc="99">
                <a:solidFill>
                  <a:srgbClr val="000000"/>
                </a:solidFill>
                <a:latin typeface="Open Sans"/>
                <a:ea typeface="Open Sans"/>
                <a:cs typeface="Open Sans"/>
                <a:sym typeface="Open Sans"/>
              </a:rPr>
              <a:t>Mặc dù có những mô hình hiểu nhầm sự phân cấp giữa các giá trị số dẫn đến làm sai lệch dự đoán nhưng những mô hình trong bài (Random Forest, XGBoost, LightGBM) thì không bị ảnh hưởng</a:t>
            </a:r>
          </a:p>
        </p:txBody>
      </p:sp>
      <p:sp>
        <p:nvSpPr>
          <p:cNvPr name="TextBox 12" id="12"/>
          <p:cNvSpPr txBox="true"/>
          <p:nvPr/>
        </p:nvSpPr>
        <p:spPr>
          <a:xfrm rot="0">
            <a:off x="563778" y="6253099"/>
            <a:ext cx="17724222" cy="129857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Giá trị ở cột</a:t>
            </a:r>
            <a:r>
              <a:rPr lang="en-US" sz="2499" spc="99">
                <a:solidFill>
                  <a:srgbClr val="000000"/>
                </a:solidFill>
                <a:latin typeface="Open Sans"/>
                <a:ea typeface="Open Sans"/>
                <a:cs typeface="Open Sans"/>
                <a:sym typeface="Open Sans"/>
              </a:rPr>
              <a:t> IsHoliday có dạng True/False. Chúng ta chuyển giá trị của cột trong data test và train thành dạng số 0/1 thay vì True/False giúp đảm bảo tính nhất quán, tương thích và hiệu quả trong xử lý và huấn luyện mô hình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8803" y="-49765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91950" y="4986465"/>
            <a:ext cx="4583900" cy="4583900"/>
          </a:xfrm>
          <a:custGeom>
            <a:avLst/>
            <a:gdLst/>
            <a:ahLst/>
            <a:cxnLst/>
            <a:rect r="r" b="b" t="t" l="l"/>
            <a:pathLst>
              <a:path h="4583900" w="4583900">
                <a:moveTo>
                  <a:pt x="0" y="0"/>
                </a:moveTo>
                <a:lnTo>
                  <a:pt x="4583900" y="0"/>
                </a:lnTo>
                <a:lnTo>
                  <a:pt x="4583900" y="4583899"/>
                </a:lnTo>
                <a:lnTo>
                  <a:pt x="0" y="4583899"/>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97000" y="287525"/>
            <a:ext cx="3813497" cy="982625"/>
            <a:chOff x="0" y="0"/>
            <a:chExt cx="5084663" cy="1310167"/>
          </a:xfrm>
        </p:grpSpPr>
        <p:grpSp>
          <p:nvGrpSpPr>
            <p:cNvPr name="Group 6" id="6"/>
            <p:cNvGrpSpPr/>
            <p:nvPr/>
          </p:nvGrpSpPr>
          <p:grpSpPr>
            <a:xfrm rot="0">
              <a:off x="0" y="0"/>
              <a:ext cx="5084663" cy="1310167"/>
              <a:chOff x="0" y="0"/>
              <a:chExt cx="1495136" cy="385252"/>
            </a:xfrm>
          </p:grpSpPr>
          <p:sp>
            <p:nvSpPr>
              <p:cNvPr name="Freeform 7" id="7"/>
              <p:cNvSpPr/>
              <p:nvPr/>
            </p:nvSpPr>
            <p:spPr>
              <a:xfrm flipH="false" flipV="false" rot="0">
                <a:off x="0" y="0"/>
                <a:ext cx="1495136" cy="385252"/>
              </a:xfrm>
              <a:custGeom>
                <a:avLst/>
                <a:gdLst/>
                <a:ahLst/>
                <a:cxnLst/>
                <a:rect r="r" b="b" t="t" l="l"/>
                <a:pathLst>
                  <a:path h="385252" w="1495136">
                    <a:moveTo>
                      <a:pt x="1291936" y="0"/>
                    </a:moveTo>
                    <a:cubicBezTo>
                      <a:pt x="1404160" y="0"/>
                      <a:pt x="1495136" y="86242"/>
                      <a:pt x="1495136" y="192626"/>
                    </a:cubicBezTo>
                    <a:cubicBezTo>
                      <a:pt x="1495136" y="299011"/>
                      <a:pt x="1404160" y="385252"/>
                      <a:pt x="1291936"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8" id="8"/>
              <p:cNvSpPr txBox="true"/>
              <p:nvPr/>
            </p:nvSpPr>
            <p:spPr>
              <a:xfrm>
                <a:off x="0" y="-47625"/>
                <a:ext cx="1495136"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9" id="9"/>
            <p:cNvSpPr txBox="true"/>
            <p:nvPr/>
          </p:nvSpPr>
          <p:spPr>
            <a:xfrm rot="0">
              <a:off x="479534" y="413784"/>
              <a:ext cx="4395925"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TIỀN XỬ LÍ DỮ LIỆU</a:t>
              </a:r>
            </a:p>
          </p:txBody>
        </p:sp>
      </p:grpSp>
      <p:sp>
        <p:nvSpPr>
          <p:cNvPr name="Freeform 10" id="10"/>
          <p:cNvSpPr/>
          <p:nvPr/>
        </p:nvSpPr>
        <p:spPr>
          <a:xfrm flipH="false" flipV="false" rot="0">
            <a:off x="805678" y="6781017"/>
            <a:ext cx="16453622" cy="2200672"/>
          </a:xfrm>
          <a:custGeom>
            <a:avLst/>
            <a:gdLst/>
            <a:ahLst/>
            <a:cxnLst/>
            <a:rect r="r" b="b" t="t" l="l"/>
            <a:pathLst>
              <a:path h="2200672" w="16453622">
                <a:moveTo>
                  <a:pt x="0" y="0"/>
                </a:moveTo>
                <a:lnTo>
                  <a:pt x="16453622" y="0"/>
                </a:lnTo>
                <a:lnTo>
                  <a:pt x="16453622" y="2200672"/>
                </a:lnTo>
                <a:lnTo>
                  <a:pt x="0" y="2200672"/>
                </a:lnTo>
                <a:lnTo>
                  <a:pt x="0" y="0"/>
                </a:lnTo>
                <a:close/>
              </a:path>
            </a:pathLst>
          </a:custGeom>
          <a:blipFill>
            <a:blip r:embed="rId7"/>
            <a:stretch>
              <a:fillRect l="0" t="0" r="0" b="0"/>
            </a:stretch>
          </a:blipFill>
        </p:spPr>
      </p:sp>
      <p:sp>
        <p:nvSpPr>
          <p:cNvPr name="TextBox 11" id="11"/>
          <p:cNvSpPr txBox="true"/>
          <p:nvPr/>
        </p:nvSpPr>
        <p:spPr>
          <a:xfrm rot="0">
            <a:off x="563778" y="1608010"/>
            <a:ext cx="10126046"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4. CHUẨN HÓA DỮ LIỆU</a:t>
            </a:r>
          </a:p>
        </p:txBody>
      </p:sp>
      <p:sp>
        <p:nvSpPr>
          <p:cNvPr name="TextBox 12" id="12"/>
          <p:cNvSpPr txBox="true"/>
          <p:nvPr/>
        </p:nvSpPr>
        <p:spPr>
          <a:xfrm rot="0">
            <a:off x="563778" y="2992437"/>
            <a:ext cx="17724222" cy="129857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Sử dụng Min-Max Scaller cho các cột MarkDown 1-&gt; 5. Lí do là vì các cột Markdown 1-5 có rất nhiều giá trị bằng 0 do việc điền NULL từ trước, làm cho giá trị không bị nhiễu bởi phân phối không đối xứng, giúp cho việc so sánh và phân tích dễ dàng hơn bằng cách đưa dữ liệu về khoảng [0, 1]</a:t>
            </a:r>
          </a:p>
        </p:txBody>
      </p:sp>
      <p:sp>
        <p:nvSpPr>
          <p:cNvPr name="TextBox 13" id="13"/>
          <p:cNvSpPr txBox="true"/>
          <p:nvPr/>
        </p:nvSpPr>
        <p:spPr>
          <a:xfrm rot="0">
            <a:off x="563778" y="4938712"/>
            <a:ext cx="17724222" cy="129857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Sử dụng Standard Scaller cho các cột CPI, Fuel_Price, Size, Temperature, Unemployment. Lí do là vì các cột này có phân phối đa dạng, Standard Scaller đưa các feature về cùng một chuẩn với trung bình bằng 0 và độ lệch chuẩn bằng 1, làm đồng bộ hóa và bảo đảm công bằng giữa các feature</a:t>
            </a:r>
          </a:p>
        </p:txBody>
      </p:sp>
      <p:sp>
        <p:nvSpPr>
          <p:cNvPr name="TextBox 14" id="14"/>
          <p:cNvSpPr txBox="true"/>
          <p:nvPr/>
        </p:nvSpPr>
        <p:spPr>
          <a:xfrm rot="0">
            <a:off x="3063800" y="9201150"/>
            <a:ext cx="11301259"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Một số giá trị đầu tiên sau khi tiền xử lí dữ liệu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0" y="297818"/>
            <a:ext cx="4875131" cy="4875131"/>
          </a:xfrm>
          <a:custGeom>
            <a:avLst/>
            <a:gdLst/>
            <a:ahLst/>
            <a:cxnLst/>
            <a:rect r="r" b="b" t="t" l="l"/>
            <a:pathLst>
              <a:path h="4875131" w="4875131">
                <a:moveTo>
                  <a:pt x="0" y="0"/>
                </a:moveTo>
                <a:lnTo>
                  <a:pt x="4875131" y="0"/>
                </a:lnTo>
                <a:lnTo>
                  <a:pt x="4875131" y="4875130"/>
                </a:lnTo>
                <a:lnTo>
                  <a:pt x="0" y="4875130"/>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0807" y="4821601"/>
            <a:ext cx="2510715" cy="2504438"/>
          </a:xfrm>
          <a:custGeom>
            <a:avLst/>
            <a:gdLst/>
            <a:ahLst/>
            <a:cxnLst/>
            <a:rect r="r" b="b" t="t" l="l"/>
            <a:pathLst>
              <a:path h="2504438" w="2510715">
                <a:moveTo>
                  <a:pt x="0" y="0"/>
                </a:moveTo>
                <a:lnTo>
                  <a:pt x="2510715" y="0"/>
                </a:lnTo>
                <a:lnTo>
                  <a:pt x="2510715" y="2504439"/>
                </a:lnTo>
                <a:lnTo>
                  <a:pt x="0" y="2504439"/>
                </a:lnTo>
                <a:lnTo>
                  <a:pt x="0" y="0"/>
                </a:lnTo>
                <a:close/>
              </a:path>
            </a:pathLst>
          </a:custGeom>
          <a:blipFill>
            <a:blip r:embed="rId5"/>
            <a:stretch>
              <a:fillRect l="0" t="0" r="0" b="0"/>
            </a:stretch>
          </a:blipFill>
        </p:spPr>
      </p:sp>
      <p:sp>
        <p:nvSpPr>
          <p:cNvPr name="TextBox 5" id="5"/>
          <p:cNvSpPr txBox="true"/>
          <p:nvPr/>
        </p:nvSpPr>
        <p:spPr>
          <a:xfrm rot="0">
            <a:off x="551307" y="7515517"/>
            <a:ext cx="2510715" cy="732584"/>
          </a:xfrm>
          <a:prstGeom prst="rect">
            <a:avLst/>
          </a:prstGeom>
        </p:spPr>
        <p:txBody>
          <a:bodyPr anchor="t" rtlCol="false" tIns="0" lIns="0" bIns="0" rIns="0">
            <a:spAutoFit/>
          </a:bodyPr>
          <a:lstStyle/>
          <a:p>
            <a:pPr algn="l">
              <a:lnSpc>
                <a:spcPts val="2925"/>
              </a:lnSpc>
            </a:pPr>
            <a:r>
              <a:rPr lang="en-US" b="true" sz="2120" spc="23">
                <a:solidFill>
                  <a:srgbClr val="100F0D"/>
                </a:solidFill>
                <a:latin typeface="Open Sans Bold"/>
                <a:ea typeface="Open Sans Bold"/>
                <a:cs typeface="Open Sans Bold"/>
                <a:sym typeface="Open Sans Bold"/>
              </a:rPr>
              <a:t>GIỚI THIỆU</a:t>
            </a:r>
          </a:p>
          <a:p>
            <a:pPr algn="l" marL="0" indent="0" lvl="0">
              <a:lnSpc>
                <a:spcPts val="2925"/>
              </a:lnSpc>
              <a:spcBef>
                <a:spcPct val="0"/>
              </a:spcBef>
            </a:pPr>
            <a:r>
              <a:rPr lang="en-US" b="true" sz="2120" spc="23">
                <a:solidFill>
                  <a:srgbClr val="100F0D"/>
                </a:solidFill>
                <a:latin typeface="Open Sans Bold"/>
                <a:ea typeface="Open Sans Bold"/>
                <a:cs typeface="Open Sans Bold"/>
                <a:sym typeface="Open Sans Bold"/>
              </a:rPr>
              <a:t>BỘ DỮ LIỆU</a:t>
            </a:r>
          </a:p>
        </p:txBody>
      </p:sp>
      <p:sp>
        <p:nvSpPr>
          <p:cNvPr name="TextBox 6" id="6"/>
          <p:cNvSpPr txBox="true"/>
          <p:nvPr/>
        </p:nvSpPr>
        <p:spPr>
          <a:xfrm rot="0">
            <a:off x="3803584" y="7516509"/>
            <a:ext cx="2875982" cy="732584"/>
          </a:xfrm>
          <a:prstGeom prst="rect">
            <a:avLst/>
          </a:prstGeom>
        </p:spPr>
        <p:txBody>
          <a:bodyPr anchor="t" rtlCol="false" tIns="0" lIns="0" bIns="0" rIns="0">
            <a:spAutoFit/>
          </a:bodyPr>
          <a:lstStyle/>
          <a:p>
            <a:pPr algn="l" marL="0" indent="0" lvl="0">
              <a:lnSpc>
                <a:spcPts val="2925"/>
              </a:lnSpc>
              <a:spcBef>
                <a:spcPct val="0"/>
              </a:spcBef>
            </a:pPr>
            <a:r>
              <a:rPr lang="en-US" b="true" sz="2120" spc="23">
                <a:solidFill>
                  <a:srgbClr val="100F0D"/>
                </a:solidFill>
                <a:latin typeface="Open Sans Bold"/>
                <a:ea typeface="Open Sans Bold"/>
                <a:cs typeface="Open Sans Bold"/>
                <a:sym typeface="Open Sans Bold"/>
              </a:rPr>
              <a:t>EXPLORATORY DATA ANALYSIS</a:t>
            </a:r>
          </a:p>
        </p:txBody>
      </p:sp>
      <p:sp>
        <p:nvSpPr>
          <p:cNvPr name="TextBox 7" id="7"/>
          <p:cNvSpPr txBox="true"/>
          <p:nvPr/>
        </p:nvSpPr>
        <p:spPr>
          <a:xfrm rot="0">
            <a:off x="7196241" y="7515517"/>
            <a:ext cx="3488012" cy="361109"/>
          </a:xfrm>
          <a:prstGeom prst="rect">
            <a:avLst/>
          </a:prstGeom>
        </p:spPr>
        <p:txBody>
          <a:bodyPr anchor="t" rtlCol="false" tIns="0" lIns="0" bIns="0" rIns="0">
            <a:spAutoFit/>
          </a:bodyPr>
          <a:lstStyle/>
          <a:p>
            <a:pPr algn="l" marL="0" indent="0" lvl="0">
              <a:lnSpc>
                <a:spcPts val="2925"/>
              </a:lnSpc>
              <a:spcBef>
                <a:spcPct val="0"/>
              </a:spcBef>
            </a:pPr>
            <a:r>
              <a:rPr lang="en-US" b="true" sz="2120" spc="23">
                <a:solidFill>
                  <a:srgbClr val="100F0D"/>
                </a:solidFill>
                <a:latin typeface="Open Sans Bold"/>
                <a:ea typeface="Open Sans Bold"/>
                <a:cs typeface="Open Sans Bold"/>
                <a:sym typeface="Open Sans Bold"/>
              </a:rPr>
              <a:t>DATA PREPROCESSING</a:t>
            </a:r>
          </a:p>
        </p:txBody>
      </p:sp>
      <p:sp>
        <p:nvSpPr>
          <p:cNvPr name="TextBox 8" id="8"/>
          <p:cNvSpPr txBox="true"/>
          <p:nvPr/>
        </p:nvSpPr>
        <p:spPr>
          <a:xfrm rot="0">
            <a:off x="11010469" y="7539750"/>
            <a:ext cx="3283242" cy="361109"/>
          </a:xfrm>
          <a:prstGeom prst="rect">
            <a:avLst/>
          </a:prstGeom>
        </p:spPr>
        <p:txBody>
          <a:bodyPr anchor="t" rtlCol="false" tIns="0" lIns="0" bIns="0" rIns="0">
            <a:spAutoFit/>
          </a:bodyPr>
          <a:lstStyle/>
          <a:p>
            <a:pPr algn="l" marL="0" indent="0" lvl="0">
              <a:lnSpc>
                <a:spcPts val="2925"/>
              </a:lnSpc>
              <a:spcBef>
                <a:spcPct val="0"/>
              </a:spcBef>
            </a:pPr>
            <a:r>
              <a:rPr lang="en-US" b="true" sz="2120" spc="23">
                <a:solidFill>
                  <a:srgbClr val="100F0D"/>
                </a:solidFill>
                <a:latin typeface="Open Sans Bold"/>
                <a:ea typeface="Open Sans Bold"/>
                <a:cs typeface="Open Sans Bold"/>
                <a:sym typeface="Open Sans Bold"/>
              </a:rPr>
              <a:t>FEATURE ENGINEERING</a:t>
            </a:r>
          </a:p>
        </p:txBody>
      </p:sp>
      <p:sp>
        <p:nvSpPr>
          <p:cNvPr name="TextBox 9" id="9"/>
          <p:cNvSpPr txBox="true"/>
          <p:nvPr/>
        </p:nvSpPr>
        <p:spPr>
          <a:xfrm rot="0">
            <a:off x="1047764" y="5802358"/>
            <a:ext cx="1136800"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ns Bold"/>
                <a:ea typeface="Open Sans Bold"/>
                <a:cs typeface="Open Sans Bold"/>
                <a:sym typeface="Open Sans Bold"/>
              </a:rPr>
              <a:t>I</a:t>
            </a:r>
          </a:p>
        </p:txBody>
      </p:sp>
      <p:grpSp>
        <p:nvGrpSpPr>
          <p:cNvPr name="Group 10" id="10"/>
          <p:cNvGrpSpPr/>
          <p:nvPr/>
        </p:nvGrpSpPr>
        <p:grpSpPr>
          <a:xfrm rot="0">
            <a:off x="3613084" y="4821601"/>
            <a:ext cx="2510747" cy="2504438"/>
            <a:chOff x="0" y="0"/>
            <a:chExt cx="3347662" cy="3339251"/>
          </a:xfrm>
        </p:grpSpPr>
        <p:sp>
          <p:nvSpPr>
            <p:cNvPr name="Freeform 11" id="11"/>
            <p:cNvSpPr/>
            <p:nvPr/>
          </p:nvSpPr>
          <p:spPr>
            <a:xfrm flipH="false" flipV="false" rot="0">
              <a:off x="0" y="0"/>
              <a:ext cx="3347662" cy="3339251"/>
            </a:xfrm>
            <a:custGeom>
              <a:avLst/>
              <a:gdLst/>
              <a:ahLst/>
              <a:cxnLst/>
              <a:rect r="r" b="b" t="t" l="l"/>
              <a:pathLst>
                <a:path h="3339251" w="3347662">
                  <a:moveTo>
                    <a:pt x="0" y="0"/>
                  </a:moveTo>
                  <a:lnTo>
                    <a:pt x="3347662" y="0"/>
                  </a:lnTo>
                  <a:lnTo>
                    <a:pt x="3347662" y="3339251"/>
                  </a:lnTo>
                  <a:lnTo>
                    <a:pt x="0" y="3339251"/>
                  </a:lnTo>
                  <a:lnTo>
                    <a:pt x="0" y="0"/>
                  </a:lnTo>
                  <a:close/>
                </a:path>
              </a:pathLst>
            </a:custGeom>
            <a:blipFill>
              <a:blip r:embed="rId6"/>
              <a:stretch>
                <a:fillRect l="0" t="0" r="0" b="0"/>
              </a:stretch>
            </a:blipFill>
          </p:spPr>
        </p:sp>
        <p:sp>
          <p:nvSpPr>
            <p:cNvPr name="TextBox 12" id="12"/>
            <p:cNvSpPr txBox="true"/>
            <p:nvPr/>
          </p:nvSpPr>
          <p:spPr>
            <a:xfrm rot="0">
              <a:off x="915964" y="1307676"/>
              <a:ext cx="1515734" cy="723900"/>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ns Bold"/>
                  <a:ea typeface="Open Sans Bold"/>
                  <a:cs typeface="Open Sans Bold"/>
                  <a:sym typeface="Open Sans Bold"/>
                </a:rPr>
                <a:t>II</a:t>
              </a:r>
            </a:p>
          </p:txBody>
        </p:sp>
      </p:grpSp>
      <p:grpSp>
        <p:nvGrpSpPr>
          <p:cNvPr name="Group 13" id="13"/>
          <p:cNvGrpSpPr/>
          <p:nvPr/>
        </p:nvGrpSpPr>
        <p:grpSpPr>
          <a:xfrm rot="0">
            <a:off x="7107424" y="4821601"/>
            <a:ext cx="2510715" cy="2504438"/>
            <a:chOff x="0" y="0"/>
            <a:chExt cx="3347620" cy="3339251"/>
          </a:xfrm>
        </p:grpSpPr>
        <p:sp>
          <p:nvSpPr>
            <p:cNvPr name="Freeform 14" id="14"/>
            <p:cNvSpPr/>
            <p:nvPr/>
          </p:nvSpPr>
          <p:spPr>
            <a:xfrm flipH="false" flipV="false" rot="0">
              <a:off x="0" y="0"/>
              <a:ext cx="3347620" cy="3339251"/>
            </a:xfrm>
            <a:custGeom>
              <a:avLst/>
              <a:gdLst/>
              <a:ahLst/>
              <a:cxnLst/>
              <a:rect r="r" b="b" t="t" l="l"/>
              <a:pathLst>
                <a:path h="3339251" w="3347620">
                  <a:moveTo>
                    <a:pt x="0" y="0"/>
                  </a:moveTo>
                  <a:lnTo>
                    <a:pt x="3347620" y="0"/>
                  </a:lnTo>
                  <a:lnTo>
                    <a:pt x="3347620" y="3339251"/>
                  </a:lnTo>
                  <a:lnTo>
                    <a:pt x="0" y="3339251"/>
                  </a:lnTo>
                  <a:lnTo>
                    <a:pt x="0" y="0"/>
                  </a:lnTo>
                  <a:close/>
                </a:path>
              </a:pathLst>
            </a:custGeom>
            <a:blipFill>
              <a:blip r:embed="rId5"/>
              <a:stretch>
                <a:fillRect l="0" t="0" r="0" b="0"/>
              </a:stretch>
            </a:blipFill>
          </p:spPr>
        </p:sp>
        <p:sp>
          <p:nvSpPr>
            <p:cNvPr name="TextBox 15" id="15"/>
            <p:cNvSpPr txBox="true"/>
            <p:nvPr/>
          </p:nvSpPr>
          <p:spPr>
            <a:xfrm rot="0">
              <a:off x="915943" y="1307676"/>
              <a:ext cx="1515734" cy="723900"/>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ns Bold"/>
                  <a:ea typeface="Open Sans Bold"/>
                  <a:cs typeface="Open Sans Bold"/>
                  <a:sym typeface="Open Sans Bold"/>
                </a:rPr>
                <a:t>III</a:t>
              </a:r>
            </a:p>
          </p:txBody>
        </p:sp>
      </p:grpSp>
      <p:grpSp>
        <p:nvGrpSpPr>
          <p:cNvPr name="Group 16" id="16"/>
          <p:cNvGrpSpPr/>
          <p:nvPr/>
        </p:nvGrpSpPr>
        <p:grpSpPr>
          <a:xfrm rot="0">
            <a:off x="11012794" y="4821601"/>
            <a:ext cx="2510747" cy="2504438"/>
            <a:chOff x="0" y="0"/>
            <a:chExt cx="3347662" cy="3339251"/>
          </a:xfrm>
        </p:grpSpPr>
        <p:sp>
          <p:nvSpPr>
            <p:cNvPr name="Freeform 17" id="17"/>
            <p:cNvSpPr/>
            <p:nvPr/>
          </p:nvSpPr>
          <p:spPr>
            <a:xfrm flipH="false" flipV="false" rot="0">
              <a:off x="0" y="0"/>
              <a:ext cx="3347662" cy="3339251"/>
            </a:xfrm>
            <a:custGeom>
              <a:avLst/>
              <a:gdLst/>
              <a:ahLst/>
              <a:cxnLst/>
              <a:rect r="r" b="b" t="t" l="l"/>
              <a:pathLst>
                <a:path h="3339251" w="3347662">
                  <a:moveTo>
                    <a:pt x="0" y="0"/>
                  </a:moveTo>
                  <a:lnTo>
                    <a:pt x="3347662" y="0"/>
                  </a:lnTo>
                  <a:lnTo>
                    <a:pt x="3347662" y="3339251"/>
                  </a:lnTo>
                  <a:lnTo>
                    <a:pt x="0" y="3339251"/>
                  </a:lnTo>
                  <a:lnTo>
                    <a:pt x="0" y="0"/>
                  </a:lnTo>
                  <a:close/>
                </a:path>
              </a:pathLst>
            </a:custGeom>
            <a:blipFill>
              <a:blip r:embed="rId6"/>
              <a:stretch>
                <a:fillRect l="0" t="0" r="0" b="0"/>
              </a:stretch>
            </a:blipFill>
          </p:spPr>
        </p:sp>
        <p:sp>
          <p:nvSpPr>
            <p:cNvPr name="TextBox 18" id="18"/>
            <p:cNvSpPr txBox="true"/>
            <p:nvPr/>
          </p:nvSpPr>
          <p:spPr>
            <a:xfrm rot="0">
              <a:off x="915964" y="1307676"/>
              <a:ext cx="1515734" cy="723900"/>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ns Bold"/>
                  <a:ea typeface="Open Sans Bold"/>
                  <a:cs typeface="Open Sans Bold"/>
                  <a:sym typeface="Open Sans Bold"/>
                </a:rPr>
                <a:t>IV</a:t>
              </a:r>
            </a:p>
          </p:txBody>
        </p:sp>
      </p:grpSp>
      <p:sp>
        <p:nvSpPr>
          <p:cNvPr name="TextBox 19" id="19"/>
          <p:cNvSpPr txBox="true"/>
          <p:nvPr/>
        </p:nvSpPr>
        <p:spPr>
          <a:xfrm rot="0">
            <a:off x="2284073" y="2408141"/>
            <a:ext cx="7751787" cy="1114425"/>
          </a:xfrm>
          <a:prstGeom prst="rect">
            <a:avLst/>
          </a:prstGeom>
        </p:spPr>
        <p:txBody>
          <a:bodyPr anchor="t" rtlCol="false" tIns="0" lIns="0" bIns="0" rIns="0">
            <a:spAutoFit/>
          </a:bodyPr>
          <a:lstStyle/>
          <a:p>
            <a:pPr algn="l">
              <a:lnSpc>
                <a:spcPts val="8640"/>
              </a:lnSpc>
            </a:pPr>
            <a:r>
              <a:rPr lang="en-US" sz="7200" spc="79">
                <a:solidFill>
                  <a:srgbClr val="100F0D"/>
                </a:solidFill>
                <a:latin typeface="Helvetica World"/>
                <a:ea typeface="Helvetica World"/>
                <a:cs typeface="Helvetica World"/>
                <a:sym typeface="Helvetica World"/>
              </a:rPr>
              <a:t>MỤC LỤC</a:t>
            </a:r>
          </a:p>
        </p:txBody>
      </p:sp>
      <p:sp>
        <p:nvSpPr>
          <p:cNvPr name="TextBox 20" id="20"/>
          <p:cNvSpPr txBox="true"/>
          <p:nvPr/>
        </p:nvSpPr>
        <p:spPr>
          <a:xfrm rot="0">
            <a:off x="14835505" y="7539750"/>
            <a:ext cx="2960758" cy="361109"/>
          </a:xfrm>
          <a:prstGeom prst="rect">
            <a:avLst/>
          </a:prstGeom>
        </p:spPr>
        <p:txBody>
          <a:bodyPr anchor="t" rtlCol="false" tIns="0" lIns="0" bIns="0" rIns="0">
            <a:spAutoFit/>
          </a:bodyPr>
          <a:lstStyle/>
          <a:p>
            <a:pPr algn="l" marL="0" indent="0" lvl="0">
              <a:lnSpc>
                <a:spcPts val="2925"/>
              </a:lnSpc>
              <a:spcBef>
                <a:spcPct val="0"/>
              </a:spcBef>
            </a:pPr>
            <a:r>
              <a:rPr lang="en-US" b="true" sz="2120" spc="23">
                <a:solidFill>
                  <a:srgbClr val="100F0D"/>
                </a:solidFill>
                <a:latin typeface="Open Sans Bold"/>
                <a:ea typeface="Open Sans Bold"/>
                <a:cs typeface="Open Sans Bold"/>
                <a:sym typeface="Open Sans Bold"/>
              </a:rPr>
              <a:t>MODEL BUILDING</a:t>
            </a:r>
          </a:p>
        </p:txBody>
      </p:sp>
      <p:grpSp>
        <p:nvGrpSpPr>
          <p:cNvPr name="Group 21" id="21"/>
          <p:cNvGrpSpPr/>
          <p:nvPr/>
        </p:nvGrpSpPr>
        <p:grpSpPr>
          <a:xfrm rot="0">
            <a:off x="14835505" y="4821601"/>
            <a:ext cx="2510715" cy="2504438"/>
            <a:chOff x="0" y="0"/>
            <a:chExt cx="3347620" cy="3339251"/>
          </a:xfrm>
        </p:grpSpPr>
        <p:sp>
          <p:nvSpPr>
            <p:cNvPr name="Freeform 22" id="22"/>
            <p:cNvSpPr/>
            <p:nvPr/>
          </p:nvSpPr>
          <p:spPr>
            <a:xfrm flipH="false" flipV="false" rot="0">
              <a:off x="0" y="0"/>
              <a:ext cx="3347620" cy="3339251"/>
            </a:xfrm>
            <a:custGeom>
              <a:avLst/>
              <a:gdLst/>
              <a:ahLst/>
              <a:cxnLst/>
              <a:rect r="r" b="b" t="t" l="l"/>
              <a:pathLst>
                <a:path h="3339251" w="3347620">
                  <a:moveTo>
                    <a:pt x="0" y="0"/>
                  </a:moveTo>
                  <a:lnTo>
                    <a:pt x="3347620" y="0"/>
                  </a:lnTo>
                  <a:lnTo>
                    <a:pt x="3347620" y="3339251"/>
                  </a:lnTo>
                  <a:lnTo>
                    <a:pt x="0" y="3339251"/>
                  </a:lnTo>
                  <a:lnTo>
                    <a:pt x="0" y="0"/>
                  </a:lnTo>
                  <a:close/>
                </a:path>
              </a:pathLst>
            </a:custGeom>
            <a:blipFill>
              <a:blip r:embed="rId5"/>
              <a:stretch>
                <a:fillRect l="0" t="0" r="0" b="0"/>
              </a:stretch>
            </a:blipFill>
          </p:spPr>
        </p:sp>
        <p:sp>
          <p:nvSpPr>
            <p:cNvPr name="TextBox 23" id="23"/>
            <p:cNvSpPr txBox="true"/>
            <p:nvPr/>
          </p:nvSpPr>
          <p:spPr>
            <a:xfrm rot="0">
              <a:off x="915943" y="1307676"/>
              <a:ext cx="1515734" cy="723900"/>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ns Bold"/>
                  <a:ea typeface="Open Sans Bold"/>
                  <a:cs typeface="Open Sans Bold"/>
                  <a:sym typeface="Open Sans Bold"/>
                </a:rPr>
                <a:t>V</a:t>
              </a:r>
            </a:p>
          </p:txBody>
        </p:sp>
      </p:grpSp>
      <p:grpSp>
        <p:nvGrpSpPr>
          <p:cNvPr name="Group 24" id="24"/>
          <p:cNvGrpSpPr/>
          <p:nvPr/>
        </p:nvGrpSpPr>
        <p:grpSpPr>
          <a:xfrm rot="0">
            <a:off x="450076" y="431267"/>
            <a:ext cx="2423125" cy="732744"/>
            <a:chOff x="0" y="0"/>
            <a:chExt cx="3230834" cy="976992"/>
          </a:xfrm>
        </p:grpSpPr>
        <p:grpSp>
          <p:nvGrpSpPr>
            <p:cNvPr name="Group 25" id="25"/>
            <p:cNvGrpSpPr/>
            <p:nvPr/>
          </p:nvGrpSpPr>
          <p:grpSpPr>
            <a:xfrm rot="0">
              <a:off x="0" y="0"/>
              <a:ext cx="3230834" cy="976992"/>
              <a:chOff x="0" y="0"/>
              <a:chExt cx="1780043" cy="538278"/>
            </a:xfrm>
          </p:grpSpPr>
          <p:sp>
            <p:nvSpPr>
              <p:cNvPr name="Freeform 26" id="26"/>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27" id="27"/>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28" id="28"/>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8803" y="-49765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47090" y="945386"/>
            <a:ext cx="8697630" cy="8396228"/>
            <a:chOff x="0" y="0"/>
            <a:chExt cx="841977" cy="812800"/>
          </a:xfrm>
        </p:grpSpPr>
        <p:sp>
          <p:nvSpPr>
            <p:cNvPr name="Freeform 5" id="5"/>
            <p:cNvSpPr/>
            <p:nvPr/>
          </p:nvSpPr>
          <p:spPr>
            <a:xfrm flipH="false" flipV="false" rot="0">
              <a:off x="0" y="0"/>
              <a:ext cx="841977" cy="812800"/>
            </a:xfrm>
            <a:custGeom>
              <a:avLst/>
              <a:gdLst/>
              <a:ahLst/>
              <a:cxnLst/>
              <a:rect r="r" b="b" t="t" l="l"/>
              <a:pathLst>
                <a:path h="812800" w="841977">
                  <a:moveTo>
                    <a:pt x="420989" y="0"/>
                  </a:moveTo>
                  <a:cubicBezTo>
                    <a:pt x="188483" y="0"/>
                    <a:pt x="0" y="181951"/>
                    <a:pt x="0" y="406400"/>
                  </a:cubicBezTo>
                  <a:cubicBezTo>
                    <a:pt x="0" y="630849"/>
                    <a:pt x="188483" y="812800"/>
                    <a:pt x="420989" y="812800"/>
                  </a:cubicBezTo>
                  <a:cubicBezTo>
                    <a:pt x="653494" y="812800"/>
                    <a:pt x="841977" y="630849"/>
                    <a:pt x="841977" y="406400"/>
                  </a:cubicBezTo>
                  <a:cubicBezTo>
                    <a:pt x="841977" y="181951"/>
                    <a:pt x="653494" y="0"/>
                    <a:pt x="420989" y="0"/>
                  </a:cubicBezTo>
                  <a:close/>
                </a:path>
              </a:pathLst>
            </a:custGeom>
            <a:solidFill>
              <a:srgbClr val="000000">
                <a:alpha val="0"/>
              </a:srgbClr>
            </a:solidFill>
            <a:ln w="19050" cap="sq">
              <a:solidFill>
                <a:srgbClr val="100F0D">
                  <a:alpha val="60000"/>
                </a:srgbClr>
              </a:solidFill>
              <a:prstDash val="sysDot"/>
              <a:miter/>
            </a:ln>
          </p:spPr>
        </p:sp>
        <p:sp>
          <p:nvSpPr>
            <p:cNvPr name="TextBox 6" id="6"/>
            <p:cNvSpPr txBox="true"/>
            <p:nvPr/>
          </p:nvSpPr>
          <p:spPr>
            <a:xfrm>
              <a:off x="78935" y="38100"/>
              <a:ext cx="684107"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7" id="7"/>
          <p:cNvGrpSpPr/>
          <p:nvPr/>
        </p:nvGrpSpPr>
        <p:grpSpPr>
          <a:xfrm rot="0">
            <a:off x="8064385" y="945386"/>
            <a:ext cx="8396228" cy="839622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10" id="10"/>
          <p:cNvSpPr/>
          <p:nvPr/>
        </p:nvSpPr>
        <p:spPr>
          <a:xfrm flipH="false" flipV="false" rot="0">
            <a:off x="-265794" y="2275812"/>
            <a:ext cx="5735376" cy="5735376"/>
          </a:xfrm>
          <a:custGeom>
            <a:avLst/>
            <a:gdLst/>
            <a:ahLst/>
            <a:cxnLst/>
            <a:rect r="r" b="b" t="t" l="l"/>
            <a:pathLst>
              <a:path h="5735376" w="5735376">
                <a:moveTo>
                  <a:pt x="0" y="0"/>
                </a:moveTo>
                <a:lnTo>
                  <a:pt x="5735376" y="0"/>
                </a:lnTo>
                <a:lnTo>
                  <a:pt x="5735376" y="5735376"/>
                </a:lnTo>
                <a:lnTo>
                  <a:pt x="0" y="5735376"/>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144000" y="3160525"/>
            <a:ext cx="6785063" cy="3965950"/>
            <a:chOff x="0" y="0"/>
            <a:chExt cx="10863765" cy="6350000"/>
          </a:xfrm>
        </p:grpSpPr>
        <p:sp>
          <p:nvSpPr>
            <p:cNvPr name="Freeform 12" id="12"/>
            <p:cNvSpPr/>
            <p:nvPr/>
          </p:nvSpPr>
          <p:spPr>
            <a:xfrm flipH="false" flipV="false" rot="0">
              <a:off x="0" y="0"/>
              <a:ext cx="10863766" cy="6350000"/>
            </a:xfrm>
            <a:custGeom>
              <a:avLst/>
              <a:gdLst/>
              <a:ahLst/>
              <a:cxnLst/>
              <a:rect r="r" b="b" t="t" l="l"/>
              <a:pathLst>
                <a:path h="6350000" w="10863766">
                  <a:moveTo>
                    <a:pt x="9777388" y="6350000"/>
                  </a:moveTo>
                  <a:lnTo>
                    <a:pt x="1086377" y="6350000"/>
                  </a:lnTo>
                  <a:cubicBezTo>
                    <a:pt x="486697" y="6350000"/>
                    <a:pt x="0" y="6065520"/>
                    <a:pt x="0" y="5715000"/>
                  </a:cubicBezTo>
                  <a:lnTo>
                    <a:pt x="0" y="635000"/>
                  </a:lnTo>
                  <a:cubicBezTo>
                    <a:pt x="0" y="284480"/>
                    <a:pt x="486697" y="0"/>
                    <a:pt x="1086377" y="0"/>
                  </a:cubicBezTo>
                  <a:lnTo>
                    <a:pt x="9777388" y="0"/>
                  </a:lnTo>
                  <a:cubicBezTo>
                    <a:pt x="10377069" y="0"/>
                    <a:pt x="10863766" y="284480"/>
                    <a:pt x="10863766" y="635000"/>
                  </a:cubicBezTo>
                  <a:lnTo>
                    <a:pt x="10863766" y="5715000"/>
                  </a:lnTo>
                  <a:cubicBezTo>
                    <a:pt x="10863766" y="6065520"/>
                    <a:pt x="10377069" y="6350000"/>
                    <a:pt x="9777388" y="6350000"/>
                  </a:cubicBezTo>
                  <a:close/>
                </a:path>
              </a:pathLst>
            </a:custGeom>
            <a:blipFill>
              <a:blip r:embed="rId7"/>
              <a:stretch>
                <a:fillRect l="-6143" t="0" r="-6143" b="0"/>
              </a:stretch>
            </a:blipFill>
          </p:spPr>
        </p:sp>
      </p:grpSp>
      <p:sp>
        <p:nvSpPr>
          <p:cNvPr name="TextBox 13" id="13"/>
          <p:cNvSpPr txBox="true"/>
          <p:nvPr/>
        </p:nvSpPr>
        <p:spPr>
          <a:xfrm rot="0">
            <a:off x="3131333" y="3834601"/>
            <a:ext cx="5172636" cy="1938909"/>
          </a:xfrm>
          <a:prstGeom prst="rect">
            <a:avLst/>
          </a:prstGeom>
        </p:spPr>
        <p:txBody>
          <a:bodyPr anchor="t" rtlCol="false" tIns="0" lIns="0" bIns="0" rIns="0">
            <a:spAutoFit/>
          </a:bodyPr>
          <a:lstStyle/>
          <a:p>
            <a:pPr algn="l" marL="0" indent="0" lvl="0">
              <a:lnSpc>
                <a:spcPts val="7728"/>
              </a:lnSpc>
              <a:spcBef>
                <a:spcPct val="0"/>
              </a:spcBef>
            </a:pPr>
            <a:r>
              <a:rPr lang="en-US" b="true" sz="5600">
                <a:solidFill>
                  <a:srgbClr val="100F0D"/>
                </a:solidFill>
                <a:latin typeface="Open Sans Bold"/>
                <a:ea typeface="Open Sans Bold"/>
                <a:cs typeface="Open Sans Bold"/>
                <a:sym typeface="Open Sans Bold"/>
              </a:rPr>
              <a:t>IV. FEATURE ENGINEERING</a:t>
            </a:r>
          </a:p>
        </p:txBody>
      </p:sp>
      <p:grpSp>
        <p:nvGrpSpPr>
          <p:cNvPr name="Group 14" id="14"/>
          <p:cNvGrpSpPr/>
          <p:nvPr/>
        </p:nvGrpSpPr>
        <p:grpSpPr>
          <a:xfrm rot="0">
            <a:off x="478651" y="431267"/>
            <a:ext cx="2423125" cy="732744"/>
            <a:chOff x="0" y="0"/>
            <a:chExt cx="3230834" cy="976992"/>
          </a:xfrm>
        </p:grpSpPr>
        <p:grpSp>
          <p:nvGrpSpPr>
            <p:cNvPr name="Group 15" id="15"/>
            <p:cNvGrpSpPr/>
            <p:nvPr/>
          </p:nvGrpSpPr>
          <p:grpSpPr>
            <a:xfrm rot="0">
              <a:off x="0" y="0"/>
              <a:ext cx="3230834" cy="976992"/>
              <a:chOff x="0" y="0"/>
              <a:chExt cx="1780043" cy="538278"/>
            </a:xfrm>
          </p:grpSpPr>
          <p:sp>
            <p:nvSpPr>
              <p:cNvPr name="Freeform 16" id="16"/>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7" id="17"/>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18" id="18"/>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07089" y="1508163"/>
            <a:ext cx="3081137" cy="3081137"/>
            <a:chOff x="0" y="0"/>
            <a:chExt cx="4108182" cy="4108182"/>
          </a:xfrm>
        </p:grpSpPr>
        <p:grpSp>
          <p:nvGrpSpPr>
            <p:cNvPr name="Group 4" id="4"/>
            <p:cNvGrpSpPr/>
            <p:nvPr/>
          </p:nvGrpSpPr>
          <p:grpSpPr>
            <a:xfrm rot="0">
              <a:off x="0" y="0"/>
              <a:ext cx="4108182" cy="41081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342"/>
                  </a:lnSpc>
                  <a:spcBef>
                    <a:spcPct val="0"/>
                  </a:spcBef>
                </a:pPr>
              </a:p>
            </p:txBody>
          </p:sp>
        </p:grpSp>
        <p:sp>
          <p:nvSpPr>
            <p:cNvPr name="TextBox 7" id="7"/>
            <p:cNvSpPr txBox="true"/>
            <p:nvPr/>
          </p:nvSpPr>
          <p:spPr>
            <a:xfrm rot="0">
              <a:off x="1330051" y="1630915"/>
              <a:ext cx="1448081" cy="846353"/>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ns Bold"/>
                  <a:ea typeface="Open Sans Bold"/>
                  <a:cs typeface="Open Sans Bold"/>
                  <a:sym typeface="Open Sans Bold"/>
                </a:rPr>
                <a:t>01.</a:t>
              </a:r>
            </a:p>
          </p:txBody>
        </p:sp>
      </p:grpSp>
      <p:grpSp>
        <p:nvGrpSpPr>
          <p:cNvPr name="Group 8" id="8"/>
          <p:cNvGrpSpPr/>
          <p:nvPr/>
        </p:nvGrpSpPr>
        <p:grpSpPr>
          <a:xfrm rot="0">
            <a:off x="507089" y="4360838"/>
            <a:ext cx="3081137" cy="3081137"/>
            <a:chOff x="0" y="0"/>
            <a:chExt cx="4108182" cy="4108182"/>
          </a:xfrm>
        </p:grpSpPr>
        <p:grpSp>
          <p:nvGrpSpPr>
            <p:cNvPr name="Group 9" id="9"/>
            <p:cNvGrpSpPr/>
            <p:nvPr/>
          </p:nvGrpSpPr>
          <p:grpSpPr>
            <a:xfrm rot="0">
              <a:off x="0" y="0"/>
              <a:ext cx="4108182" cy="410818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marL="0" indent="0" lvl="0">
                  <a:lnSpc>
                    <a:spcPts val="3342"/>
                  </a:lnSpc>
                  <a:spcBef>
                    <a:spcPct val="0"/>
                  </a:spcBef>
                </a:pPr>
              </a:p>
            </p:txBody>
          </p:sp>
        </p:grpSp>
        <p:sp>
          <p:nvSpPr>
            <p:cNvPr name="TextBox 12" id="12"/>
            <p:cNvSpPr txBox="true"/>
            <p:nvPr/>
          </p:nvSpPr>
          <p:spPr>
            <a:xfrm rot="0">
              <a:off x="1330051" y="1630915"/>
              <a:ext cx="1448081" cy="846353"/>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ns Bold"/>
                  <a:ea typeface="Open Sans Bold"/>
                  <a:cs typeface="Open Sans Bold"/>
                  <a:sym typeface="Open Sans Bold"/>
                </a:rPr>
                <a:t>02.</a:t>
              </a:r>
            </a:p>
          </p:txBody>
        </p:sp>
      </p:grpSp>
      <p:sp>
        <p:nvSpPr>
          <p:cNvPr name="TextBox 13" id="13"/>
          <p:cNvSpPr txBox="true"/>
          <p:nvPr/>
        </p:nvSpPr>
        <p:spPr>
          <a:xfrm rot="0">
            <a:off x="3883175" y="2007331"/>
            <a:ext cx="14404825" cy="1911350"/>
          </a:xfrm>
          <a:prstGeom prst="rect">
            <a:avLst/>
          </a:prstGeom>
        </p:spPr>
        <p:txBody>
          <a:bodyPr anchor="t" rtlCol="false" tIns="0" lIns="0" bIns="0" rIns="0">
            <a:spAutoFit/>
          </a:bodyPr>
          <a:lstStyle/>
          <a:p>
            <a:pPr algn="l">
              <a:lnSpc>
                <a:spcPts val="7750"/>
              </a:lnSpc>
            </a:pPr>
            <a:r>
              <a:rPr lang="en-US" sz="5000" b="true">
                <a:solidFill>
                  <a:srgbClr val="100F0D"/>
                </a:solidFill>
                <a:latin typeface="Open Sans Bold"/>
                <a:ea typeface="Open Sans Bold"/>
                <a:cs typeface="Open Sans Bold"/>
                <a:sym typeface="Open Sans Bold"/>
              </a:rPr>
              <a:t>LOẠI BỎ ĐẶC TRƯNG KHÔNG CÓ NHIỀU GIÁ TRỊ DỰ ĐOÁN</a:t>
            </a:r>
          </a:p>
        </p:txBody>
      </p:sp>
      <p:sp>
        <p:nvSpPr>
          <p:cNvPr name="TextBox 14" id="14"/>
          <p:cNvSpPr txBox="true"/>
          <p:nvPr/>
        </p:nvSpPr>
        <p:spPr>
          <a:xfrm rot="0">
            <a:off x="3883175" y="5350544"/>
            <a:ext cx="11913703" cy="930275"/>
          </a:xfrm>
          <a:prstGeom prst="rect">
            <a:avLst/>
          </a:prstGeom>
        </p:spPr>
        <p:txBody>
          <a:bodyPr anchor="t" rtlCol="false" tIns="0" lIns="0" bIns="0" rIns="0">
            <a:spAutoFit/>
          </a:bodyPr>
          <a:lstStyle/>
          <a:p>
            <a:pPr algn="l">
              <a:lnSpc>
                <a:spcPts val="7750"/>
              </a:lnSpc>
            </a:pPr>
            <a:r>
              <a:rPr lang="en-US" sz="5000" b="true">
                <a:solidFill>
                  <a:srgbClr val="100F0D"/>
                </a:solidFill>
                <a:latin typeface="Open Sans Bold"/>
                <a:ea typeface="Open Sans Bold"/>
                <a:cs typeface="Open Sans Bold"/>
                <a:sym typeface="Open Sans Bold"/>
              </a:rPr>
              <a:t>TẠO MỚI ĐẶC TRƯNG</a:t>
            </a:r>
          </a:p>
        </p:txBody>
      </p:sp>
      <p:sp>
        <p:nvSpPr>
          <p:cNvPr name="Freeform 15" id="15"/>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582074" y="525537"/>
            <a:ext cx="4625292" cy="982625"/>
            <a:chOff x="0" y="0"/>
            <a:chExt cx="6167056" cy="1310167"/>
          </a:xfrm>
        </p:grpSpPr>
        <p:grpSp>
          <p:nvGrpSpPr>
            <p:cNvPr name="Group 17" id="17"/>
            <p:cNvGrpSpPr/>
            <p:nvPr/>
          </p:nvGrpSpPr>
          <p:grpSpPr>
            <a:xfrm rot="0">
              <a:off x="0" y="0"/>
              <a:ext cx="6167056" cy="1310167"/>
              <a:chOff x="0" y="0"/>
              <a:chExt cx="1813412" cy="385252"/>
            </a:xfrm>
          </p:grpSpPr>
          <p:sp>
            <p:nvSpPr>
              <p:cNvPr name="Freeform 18" id="18"/>
              <p:cNvSpPr/>
              <p:nvPr/>
            </p:nvSpPr>
            <p:spPr>
              <a:xfrm flipH="false" flipV="false" rot="0">
                <a:off x="0" y="0"/>
                <a:ext cx="1813412" cy="385252"/>
              </a:xfrm>
              <a:custGeom>
                <a:avLst/>
                <a:gdLst/>
                <a:ahLst/>
                <a:cxnLst/>
                <a:rect r="r" b="b" t="t" l="l"/>
                <a:pathLst>
                  <a:path h="385252" w="1813412">
                    <a:moveTo>
                      <a:pt x="1610212" y="0"/>
                    </a:moveTo>
                    <a:cubicBezTo>
                      <a:pt x="1722436" y="0"/>
                      <a:pt x="1813412" y="86242"/>
                      <a:pt x="1813412" y="192626"/>
                    </a:cubicBezTo>
                    <a:cubicBezTo>
                      <a:pt x="1813412" y="299011"/>
                      <a:pt x="1722436" y="385252"/>
                      <a:pt x="1610212"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19" id="19"/>
              <p:cNvSpPr txBox="true"/>
              <p:nvPr/>
            </p:nvSpPr>
            <p:spPr>
              <a:xfrm>
                <a:off x="0" y="-47625"/>
                <a:ext cx="1813412"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20" id="20"/>
            <p:cNvSpPr txBox="true"/>
            <p:nvPr/>
          </p:nvSpPr>
          <p:spPr>
            <a:xfrm rot="0">
              <a:off x="581614" y="413784"/>
              <a:ext cx="5331704"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FEATURE ENGINEERING</a:t>
              </a:r>
            </a:p>
          </p:txBody>
        </p:sp>
      </p:grpSp>
      <p:grpSp>
        <p:nvGrpSpPr>
          <p:cNvPr name="Group 21" id="21"/>
          <p:cNvGrpSpPr/>
          <p:nvPr/>
        </p:nvGrpSpPr>
        <p:grpSpPr>
          <a:xfrm rot="0">
            <a:off x="507089" y="7205863"/>
            <a:ext cx="3081137" cy="3081137"/>
            <a:chOff x="0" y="0"/>
            <a:chExt cx="4108182" cy="4108182"/>
          </a:xfrm>
        </p:grpSpPr>
        <p:grpSp>
          <p:nvGrpSpPr>
            <p:cNvPr name="Group 22" id="22"/>
            <p:cNvGrpSpPr/>
            <p:nvPr/>
          </p:nvGrpSpPr>
          <p:grpSpPr>
            <a:xfrm rot="0">
              <a:off x="0" y="0"/>
              <a:ext cx="4108182" cy="410818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marL="0" indent="0" lvl="0">
                  <a:lnSpc>
                    <a:spcPts val="3342"/>
                  </a:lnSpc>
                  <a:spcBef>
                    <a:spcPct val="0"/>
                  </a:spcBef>
                </a:pPr>
              </a:p>
            </p:txBody>
          </p:sp>
        </p:grpSp>
        <p:sp>
          <p:nvSpPr>
            <p:cNvPr name="TextBox 25" id="25"/>
            <p:cNvSpPr txBox="true"/>
            <p:nvPr/>
          </p:nvSpPr>
          <p:spPr>
            <a:xfrm rot="0">
              <a:off x="1330051" y="1630915"/>
              <a:ext cx="1448081" cy="846353"/>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ns Bold"/>
                  <a:ea typeface="Open Sans Bold"/>
                  <a:cs typeface="Open Sans Bold"/>
                  <a:sym typeface="Open Sans Bold"/>
                </a:rPr>
                <a:t>02.</a:t>
              </a:r>
            </a:p>
          </p:txBody>
        </p:sp>
      </p:grpSp>
      <p:sp>
        <p:nvSpPr>
          <p:cNvPr name="TextBox 26" id="26"/>
          <p:cNvSpPr txBox="true"/>
          <p:nvPr/>
        </p:nvSpPr>
        <p:spPr>
          <a:xfrm rot="0">
            <a:off x="3883175" y="8195569"/>
            <a:ext cx="11913703" cy="930275"/>
          </a:xfrm>
          <a:prstGeom prst="rect">
            <a:avLst/>
          </a:prstGeom>
        </p:spPr>
        <p:txBody>
          <a:bodyPr anchor="t" rtlCol="false" tIns="0" lIns="0" bIns="0" rIns="0">
            <a:spAutoFit/>
          </a:bodyPr>
          <a:lstStyle/>
          <a:p>
            <a:pPr algn="l">
              <a:lnSpc>
                <a:spcPts val="7750"/>
              </a:lnSpc>
            </a:pPr>
            <a:r>
              <a:rPr lang="en-US" sz="5000" b="true">
                <a:solidFill>
                  <a:srgbClr val="100F0D"/>
                </a:solidFill>
                <a:latin typeface="Open Sans Bold"/>
                <a:ea typeface="Open Sans Bold"/>
                <a:cs typeface="Open Sans Bold"/>
                <a:sym typeface="Open Sans Bold"/>
              </a:rPr>
              <a:t>CHỌN LỰA ĐẶC TRƯNG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82074" y="525537"/>
            <a:ext cx="4625292" cy="982625"/>
            <a:chOff x="0" y="0"/>
            <a:chExt cx="6167056" cy="1310167"/>
          </a:xfrm>
        </p:grpSpPr>
        <p:grpSp>
          <p:nvGrpSpPr>
            <p:cNvPr name="Group 5" id="5"/>
            <p:cNvGrpSpPr/>
            <p:nvPr/>
          </p:nvGrpSpPr>
          <p:grpSpPr>
            <a:xfrm rot="0">
              <a:off x="0" y="0"/>
              <a:ext cx="6167056" cy="1310167"/>
              <a:chOff x="0" y="0"/>
              <a:chExt cx="1813412" cy="385252"/>
            </a:xfrm>
          </p:grpSpPr>
          <p:sp>
            <p:nvSpPr>
              <p:cNvPr name="Freeform 6" id="6"/>
              <p:cNvSpPr/>
              <p:nvPr/>
            </p:nvSpPr>
            <p:spPr>
              <a:xfrm flipH="false" flipV="false" rot="0">
                <a:off x="0" y="0"/>
                <a:ext cx="1813412" cy="385252"/>
              </a:xfrm>
              <a:custGeom>
                <a:avLst/>
                <a:gdLst/>
                <a:ahLst/>
                <a:cxnLst/>
                <a:rect r="r" b="b" t="t" l="l"/>
                <a:pathLst>
                  <a:path h="385252" w="1813412">
                    <a:moveTo>
                      <a:pt x="1610212" y="0"/>
                    </a:moveTo>
                    <a:cubicBezTo>
                      <a:pt x="1722436" y="0"/>
                      <a:pt x="1813412" y="86242"/>
                      <a:pt x="1813412" y="192626"/>
                    </a:cubicBezTo>
                    <a:cubicBezTo>
                      <a:pt x="1813412" y="299011"/>
                      <a:pt x="1722436" y="385252"/>
                      <a:pt x="1610212"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7" id="7"/>
              <p:cNvSpPr txBox="true"/>
              <p:nvPr/>
            </p:nvSpPr>
            <p:spPr>
              <a:xfrm>
                <a:off x="0" y="-47625"/>
                <a:ext cx="1813412"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8" id="8"/>
            <p:cNvSpPr txBox="true"/>
            <p:nvPr/>
          </p:nvSpPr>
          <p:spPr>
            <a:xfrm rot="0">
              <a:off x="581614" y="413784"/>
              <a:ext cx="5331704"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FEATURE ENGINEERING</a:t>
              </a:r>
            </a:p>
          </p:txBody>
        </p:sp>
      </p:grpSp>
      <p:sp>
        <p:nvSpPr>
          <p:cNvPr name="Freeform 9" id="9"/>
          <p:cNvSpPr/>
          <p:nvPr/>
        </p:nvSpPr>
        <p:spPr>
          <a:xfrm flipH="false" flipV="false" rot="0">
            <a:off x="1481633" y="2613451"/>
            <a:ext cx="4688257" cy="6356958"/>
          </a:xfrm>
          <a:custGeom>
            <a:avLst/>
            <a:gdLst/>
            <a:ahLst/>
            <a:cxnLst/>
            <a:rect r="r" b="b" t="t" l="l"/>
            <a:pathLst>
              <a:path h="6356958" w="4688257">
                <a:moveTo>
                  <a:pt x="0" y="0"/>
                </a:moveTo>
                <a:lnTo>
                  <a:pt x="4688257" y="0"/>
                </a:lnTo>
                <a:lnTo>
                  <a:pt x="4688257" y="6356958"/>
                </a:lnTo>
                <a:lnTo>
                  <a:pt x="0" y="6356958"/>
                </a:lnTo>
                <a:lnTo>
                  <a:pt x="0" y="0"/>
                </a:lnTo>
                <a:close/>
              </a:path>
            </a:pathLst>
          </a:custGeom>
          <a:blipFill>
            <a:blip r:embed="rId5"/>
            <a:stretch>
              <a:fillRect l="0" t="0" r="0" b="0"/>
            </a:stretch>
          </a:blipFill>
        </p:spPr>
      </p:sp>
      <p:sp>
        <p:nvSpPr>
          <p:cNvPr name="TextBox 10" id="10"/>
          <p:cNvSpPr txBox="true"/>
          <p:nvPr/>
        </p:nvSpPr>
        <p:spPr>
          <a:xfrm rot="0">
            <a:off x="563778" y="1608010"/>
            <a:ext cx="17724222"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1. LOẠI BỎ ĐẶC TRƯNG KHÔNG CÓ NHIỀU GIÁ TRỊ DỰ ĐOÁN</a:t>
            </a:r>
          </a:p>
        </p:txBody>
      </p:sp>
      <p:sp>
        <p:nvSpPr>
          <p:cNvPr name="TextBox 11" id="11"/>
          <p:cNvSpPr txBox="true"/>
          <p:nvPr/>
        </p:nvSpPr>
        <p:spPr>
          <a:xfrm rot="0">
            <a:off x="246285" y="9144000"/>
            <a:ext cx="7158952" cy="1143000"/>
          </a:xfrm>
          <a:prstGeom prst="rect">
            <a:avLst/>
          </a:prstGeom>
        </p:spPr>
        <p:txBody>
          <a:bodyPr anchor="t" rtlCol="false" tIns="0" lIns="0" bIns="0" rIns="0">
            <a:spAutoFit/>
          </a:bodyPr>
          <a:lstStyle/>
          <a:p>
            <a:pPr algn="ctr">
              <a:lnSpc>
                <a:spcPts val="4650"/>
              </a:lnSpc>
            </a:pPr>
            <a:r>
              <a:rPr lang="en-US" sz="3000" b="true">
                <a:solidFill>
                  <a:srgbClr val="100F0D"/>
                </a:solidFill>
                <a:latin typeface="Open Sans Bold"/>
                <a:ea typeface="Open Sans Bold"/>
                <a:cs typeface="Open Sans Bold"/>
                <a:sym typeface="Open Sans Bold"/>
              </a:rPr>
              <a:t> Thống kê số lượng giá trị riêng biệt ở từng cột trong data train</a:t>
            </a:r>
          </a:p>
        </p:txBody>
      </p:sp>
      <p:sp>
        <p:nvSpPr>
          <p:cNvPr name="TextBox 12" id="12"/>
          <p:cNvSpPr txBox="true"/>
          <p:nvPr/>
        </p:nvSpPr>
        <p:spPr>
          <a:xfrm rot="0">
            <a:off x="7405238" y="2525585"/>
            <a:ext cx="10882762" cy="348932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Chúng ta thấy trong</a:t>
            </a:r>
            <a:r>
              <a:rPr lang="en-US" sz="2499" spc="99">
                <a:solidFill>
                  <a:srgbClr val="000000"/>
                </a:solidFill>
                <a:latin typeface="Open Sans"/>
                <a:ea typeface="Open Sans"/>
                <a:cs typeface="Open Sans"/>
                <a:sym typeface="Open Sans"/>
              </a:rPr>
              <a:t> dữ liệu có các cột Store, Dept có thể là cột định danh vì các giá trị này ghi thứ tự cửa hàng, phòng ban đang tính toán. Nhưng sau khi kiểm tra chúng ta thấy Store chỉ có 45 giá trị riêng biệt, Dept có 81 giá trị riêng biệt. Vì vậy không nên xóa các cột này vì tỉ lệ giá trị riêng biệt trên toàn bộ dữ liệu quá thấp</a:t>
            </a:r>
          </a:p>
          <a:p>
            <a:pPr algn="l">
              <a:lnSpc>
                <a:spcPts val="3499"/>
              </a:lnSpc>
              <a:spcBef>
                <a:spcPct val="0"/>
              </a:spcBef>
            </a:pPr>
          </a:p>
          <a:p>
            <a:pPr algn="l">
              <a:lnSpc>
                <a:spcPts val="3499"/>
              </a:lnSpc>
              <a:spcBef>
                <a:spcPct val="0"/>
              </a:spcBef>
            </a:pPr>
            <a:r>
              <a:rPr lang="en-US" sz="2499" spc="99">
                <a:solidFill>
                  <a:srgbClr val="000000"/>
                </a:solidFill>
                <a:latin typeface="Open Sans"/>
                <a:ea typeface="Open Sans"/>
                <a:cs typeface="Open Sans"/>
                <a:sym typeface="Open Sans"/>
              </a:rPr>
              <a:t> Trong dữ liệu cũng không có cột nào chỉ nhận một giá trị nên chúng ta cũng sẽ không xóa các cột khác</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82074" y="5113066"/>
            <a:ext cx="17724222" cy="1298575"/>
          </a:xfrm>
          <a:prstGeom prst="rect">
            <a:avLst/>
          </a:prstGeom>
        </p:spPr>
        <p:txBody>
          <a:bodyPr anchor="t" rtlCol="false" tIns="0" lIns="0" bIns="0" rIns="0">
            <a:spAutoFit/>
          </a:bodyPr>
          <a:lstStyle/>
          <a:p>
            <a:pPr algn="just">
              <a:lnSpc>
                <a:spcPts val="3499"/>
              </a:lnSpc>
              <a:spcBef>
                <a:spcPct val="0"/>
              </a:spcBef>
            </a:pPr>
            <a:r>
              <a:rPr lang="en-US" sz="2499" spc="99">
                <a:solidFill>
                  <a:srgbClr val="100F0D"/>
                </a:solidFill>
                <a:latin typeface="Open Sans"/>
                <a:ea typeface="Open Sans"/>
                <a:cs typeface="Open Sans"/>
                <a:sym typeface="Open Sans"/>
              </a:rPr>
              <a:t>Trong dữ liệu đã cho, có 5 loại giảm giá khác nhau nhưng không có mối quan hệ rõ ràng với biến cần dự đoán. Vì vậy chúng ta sẽ tạo đặc tưng mới Total_Markdown là tổng tất cả giảm giá của Markdown từ 1 - 5 để biết mức độ giảm giá tổng thể</a:t>
            </a:r>
          </a:p>
        </p:txBody>
      </p:sp>
      <p:sp>
        <p:nvSpPr>
          <p:cNvPr name="Freeform 4" id="4"/>
          <p:cNvSpPr/>
          <p:nvPr/>
        </p:nvSpPr>
        <p:spPr>
          <a:xfrm flipH="false" flipV="false" rot="0">
            <a:off x="563778" y="7075613"/>
            <a:ext cx="17521305" cy="2321573"/>
          </a:xfrm>
          <a:custGeom>
            <a:avLst/>
            <a:gdLst/>
            <a:ahLst/>
            <a:cxnLst/>
            <a:rect r="r" b="b" t="t" l="l"/>
            <a:pathLst>
              <a:path h="2321573" w="17521305">
                <a:moveTo>
                  <a:pt x="0" y="0"/>
                </a:moveTo>
                <a:lnTo>
                  <a:pt x="17521305" y="0"/>
                </a:lnTo>
                <a:lnTo>
                  <a:pt x="17521305" y="2321573"/>
                </a:lnTo>
                <a:lnTo>
                  <a:pt x="0" y="2321573"/>
                </a:lnTo>
                <a:lnTo>
                  <a:pt x="0" y="0"/>
                </a:lnTo>
                <a:close/>
              </a:path>
            </a:pathLst>
          </a:custGeom>
          <a:blipFill>
            <a:blip r:embed="rId3"/>
            <a:stretch>
              <a:fillRect l="0" t="0" r="0" b="0"/>
            </a:stretch>
          </a:blipFill>
        </p:spPr>
      </p:sp>
      <p:sp>
        <p:nvSpPr>
          <p:cNvPr name="TextBox 5" id="5"/>
          <p:cNvSpPr txBox="true"/>
          <p:nvPr/>
        </p:nvSpPr>
        <p:spPr>
          <a:xfrm rot="0">
            <a:off x="563778" y="1536315"/>
            <a:ext cx="17724222"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2. TẠO MỚI ĐẶC TRƯNG</a:t>
            </a:r>
          </a:p>
        </p:txBody>
      </p:sp>
      <p:sp>
        <p:nvSpPr>
          <p:cNvPr name="TextBox 6" id="6"/>
          <p:cNvSpPr txBox="true"/>
          <p:nvPr/>
        </p:nvSpPr>
        <p:spPr>
          <a:xfrm rot="0">
            <a:off x="582074" y="2377268"/>
            <a:ext cx="17724222" cy="514350"/>
          </a:xfrm>
          <a:prstGeom prst="rect">
            <a:avLst/>
          </a:prstGeom>
        </p:spPr>
        <p:txBody>
          <a:bodyPr anchor="t" rtlCol="false" tIns="0" lIns="0" bIns="0" rIns="0">
            <a:spAutoFit/>
          </a:bodyPr>
          <a:lstStyle/>
          <a:p>
            <a:pPr algn="l">
              <a:lnSpc>
                <a:spcPts val="4200"/>
              </a:lnSpc>
              <a:spcBef>
                <a:spcPct val="0"/>
              </a:spcBef>
            </a:pPr>
            <a:r>
              <a:rPr lang="en-US" b="true" sz="3000" spc="120">
                <a:solidFill>
                  <a:srgbClr val="100F0D"/>
                </a:solidFill>
                <a:latin typeface="Open Sans Bold"/>
                <a:ea typeface="Open Sans Bold"/>
                <a:cs typeface="Open Sans Bold"/>
                <a:sym typeface="Open Sans Bold"/>
              </a:rPr>
              <a:t>a) Đặc trưng tổng hợp từ các đặc trưng cũ</a:t>
            </a:r>
          </a:p>
        </p:txBody>
      </p:sp>
      <p:grpSp>
        <p:nvGrpSpPr>
          <p:cNvPr name="Group 7" id="7"/>
          <p:cNvGrpSpPr/>
          <p:nvPr/>
        </p:nvGrpSpPr>
        <p:grpSpPr>
          <a:xfrm rot="0">
            <a:off x="582074" y="525537"/>
            <a:ext cx="4625292" cy="982625"/>
            <a:chOff x="0" y="0"/>
            <a:chExt cx="6167056" cy="1310167"/>
          </a:xfrm>
        </p:grpSpPr>
        <p:grpSp>
          <p:nvGrpSpPr>
            <p:cNvPr name="Group 8" id="8"/>
            <p:cNvGrpSpPr/>
            <p:nvPr/>
          </p:nvGrpSpPr>
          <p:grpSpPr>
            <a:xfrm rot="0">
              <a:off x="0" y="0"/>
              <a:ext cx="6167056" cy="1310167"/>
              <a:chOff x="0" y="0"/>
              <a:chExt cx="1813412" cy="385252"/>
            </a:xfrm>
          </p:grpSpPr>
          <p:sp>
            <p:nvSpPr>
              <p:cNvPr name="Freeform 9" id="9"/>
              <p:cNvSpPr/>
              <p:nvPr/>
            </p:nvSpPr>
            <p:spPr>
              <a:xfrm flipH="false" flipV="false" rot="0">
                <a:off x="0" y="0"/>
                <a:ext cx="1813412" cy="385252"/>
              </a:xfrm>
              <a:custGeom>
                <a:avLst/>
                <a:gdLst/>
                <a:ahLst/>
                <a:cxnLst/>
                <a:rect r="r" b="b" t="t" l="l"/>
                <a:pathLst>
                  <a:path h="385252" w="1813412">
                    <a:moveTo>
                      <a:pt x="1610212" y="0"/>
                    </a:moveTo>
                    <a:cubicBezTo>
                      <a:pt x="1722436" y="0"/>
                      <a:pt x="1813412" y="86242"/>
                      <a:pt x="1813412" y="192626"/>
                    </a:cubicBezTo>
                    <a:cubicBezTo>
                      <a:pt x="1813412" y="299011"/>
                      <a:pt x="1722436" y="385252"/>
                      <a:pt x="1610212"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10" id="10"/>
              <p:cNvSpPr txBox="true"/>
              <p:nvPr/>
            </p:nvSpPr>
            <p:spPr>
              <a:xfrm>
                <a:off x="0" y="-47625"/>
                <a:ext cx="1813412"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11" id="11"/>
            <p:cNvSpPr txBox="true"/>
            <p:nvPr/>
          </p:nvSpPr>
          <p:spPr>
            <a:xfrm rot="0">
              <a:off x="581614" y="413784"/>
              <a:ext cx="5331704"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FEATURE ENGINEERING</a:t>
              </a:r>
            </a:p>
          </p:txBody>
        </p:sp>
      </p:grpSp>
      <p:sp>
        <p:nvSpPr>
          <p:cNvPr name="TextBox 12" id="12"/>
          <p:cNvSpPr txBox="true"/>
          <p:nvPr/>
        </p:nvSpPr>
        <p:spPr>
          <a:xfrm rot="0">
            <a:off x="563778" y="3198145"/>
            <a:ext cx="17724222" cy="129857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Chúng ta cũng cần tách cột Date thành 3 cột mới: Day, Month, Year và thêm đặc trưng Week là tuần trong năm vào dữ liệu. Điều này giúp mô hình nhìn ra mối quan hệ danh số theo các đơn vị thời gian trong năm, làm dự đoán chuẩn xác hơn</a:t>
            </a:r>
          </a:p>
        </p:txBody>
      </p:sp>
      <p:sp>
        <p:nvSpPr>
          <p:cNvPr name="Freeform 13" id="13"/>
          <p:cNvSpPr/>
          <p:nvPr/>
        </p:nvSpPr>
        <p:spPr>
          <a:xfrm flipH="false" flipV="false" rot="0">
            <a:off x="11105966" y="3748616"/>
            <a:ext cx="13958236" cy="13958236"/>
          </a:xfrm>
          <a:custGeom>
            <a:avLst/>
            <a:gdLst/>
            <a:ahLst/>
            <a:cxnLst/>
            <a:rect r="r" b="b" t="t" l="l"/>
            <a:pathLst>
              <a:path h="13958236" w="13958236">
                <a:moveTo>
                  <a:pt x="0" y="0"/>
                </a:moveTo>
                <a:lnTo>
                  <a:pt x="13958235" y="0"/>
                </a:lnTo>
                <a:lnTo>
                  <a:pt x="13958235" y="13958236"/>
                </a:lnTo>
                <a:lnTo>
                  <a:pt x="0" y="1395823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82074" y="3232214"/>
            <a:ext cx="17724222" cy="3051175"/>
          </a:xfrm>
          <a:prstGeom prst="rect">
            <a:avLst/>
          </a:prstGeom>
        </p:spPr>
        <p:txBody>
          <a:bodyPr anchor="t" rtlCol="false" tIns="0" lIns="0" bIns="0" rIns="0">
            <a:spAutoFit/>
          </a:bodyPr>
          <a:lstStyle/>
          <a:p>
            <a:pPr algn="l">
              <a:lnSpc>
                <a:spcPts val="3499"/>
              </a:lnSpc>
              <a:spcBef>
                <a:spcPct val="0"/>
              </a:spcBef>
            </a:pPr>
            <a:r>
              <a:rPr lang="en-US" sz="2499" spc="99">
                <a:solidFill>
                  <a:srgbClr val="000000"/>
                </a:solidFill>
                <a:latin typeface="Open Sans"/>
                <a:ea typeface="Open Sans"/>
                <a:cs typeface="Open Sans"/>
                <a:sym typeface="Open Sans"/>
              </a:rPr>
              <a:t>Chúng ta tạo đặc trưng mới đánh dấu các tuần lễ hội trong năm vì theo như phân tích ở phần trước, doanh thu vào thời điểm lễ thường có mức tiêu thụ đột biến do khuyến mãi, mua sắm quà tặng, nhu cầu tăng cao, giúp mô hình không cần phải tự học chuỗi thời gian rời rạc, cải thiện khả năng dự báo các đỉnh doanh số</a:t>
            </a:r>
          </a:p>
          <a:p>
            <a:pPr algn="l">
              <a:lnSpc>
                <a:spcPts val="3499"/>
              </a:lnSpc>
              <a:spcBef>
                <a:spcPct val="0"/>
              </a:spcBef>
            </a:pPr>
          </a:p>
          <a:p>
            <a:pPr algn="l">
              <a:lnSpc>
                <a:spcPts val="3499"/>
              </a:lnSpc>
              <a:spcBef>
                <a:spcPct val="0"/>
              </a:spcBef>
            </a:pPr>
            <a:r>
              <a:rPr lang="en-US" sz="2499" spc="99">
                <a:solidFill>
                  <a:srgbClr val="000000"/>
                </a:solidFill>
                <a:latin typeface="Open Sans"/>
                <a:ea typeface="Open Sans"/>
                <a:cs typeface="Open Sans"/>
                <a:sym typeface="Open Sans"/>
              </a:rPr>
              <a:t>Chúng ta sẽ tạo thêm biến 'SuperBowlWeek', 'LaborDay', Thanksgiving', 'Christmas' trả về giá trị 1 nếu tương ứng tuần thứ 6, 36, 47, 52 trong năm, 0 với các trường hợp còn lại. Đây là các ngày lễ lớn trong năm có doanh thu tăng đột biến</a:t>
            </a:r>
          </a:p>
        </p:txBody>
      </p:sp>
      <p:grpSp>
        <p:nvGrpSpPr>
          <p:cNvPr name="Group 4" id="4"/>
          <p:cNvGrpSpPr/>
          <p:nvPr/>
        </p:nvGrpSpPr>
        <p:grpSpPr>
          <a:xfrm rot="0">
            <a:off x="582074" y="525537"/>
            <a:ext cx="4625292" cy="982625"/>
            <a:chOff x="0" y="0"/>
            <a:chExt cx="6167056" cy="1310167"/>
          </a:xfrm>
        </p:grpSpPr>
        <p:grpSp>
          <p:nvGrpSpPr>
            <p:cNvPr name="Group 5" id="5"/>
            <p:cNvGrpSpPr/>
            <p:nvPr/>
          </p:nvGrpSpPr>
          <p:grpSpPr>
            <a:xfrm rot="0">
              <a:off x="0" y="0"/>
              <a:ext cx="6167056" cy="1310167"/>
              <a:chOff x="0" y="0"/>
              <a:chExt cx="1813412" cy="385252"/>
            </a:xfrm>
          </p:grpSpPr>
          <p:sp>
            <p:nvSpPr>
              <p:cNvPr name="Freeform 6" id="6"/>
              <p:cNvSpPr/>
              <p:nvPr/>
            </p:nvSpPr>
            <p:spPr>
              <a:xfrm flipH="false" flipV="false" rot="0">
                <a:off x="0" y="0"/>
                <a:ext cx="1813412" cy="385252"/>
              </a:xfrm>
              <a:custGeom>
                <a:avLst/>
                <a:gdLst/>
                <a:ahLst/>
                <a:cxnLst/>
                <a:rect r="r" b="b" t="t" l="l"/>
                <a:pathLst>
                  <a:path h="385252" w="1813412">
                    <a:moveTo>
                      <a:pt x="1610212" y="0"/>
                    </a:moveTo>
                    <a:cubicBezTo>
                      <a:pt x="1722436" y="0"/>
                      <a:pt x="1813412" y="86242"/>
                      <a:pt x="1813412" y="192626"/>
                    </a:cubicBezTo>
                    <a:cubicBezTo>
                      <a:pt x="1813412" y="299011"/>
                      <a:pt x="1722436" y="385252"/>
                      <a:pt x="1610212" y="385252"/>
                    </a:cubicBezTo>
                    <a:lnTo>
                      <a:pt x="203200" y="385252"/>
                    </a:lnTo>
                    <a:cubicBezTo>
                      <a:pt x="90976" y="385252"/>
                      <a:pt x="0" y="299011"/>
                      <a:pt x="0" y="192626"/>
                    </a:cubicBezTo>
                    <a:cubicBezTo>
                      <a:pt x="0" y="86242"/>
                      <a:pt x="90976" y="0"/>
                      <a:pt x="203200" y="0"/>
                    </a:cubicBezTo>
                    <a:close/>
                  </a:path>
                </a:pathLst>
              </a:custGeom>
              <a:solidFill>
                <a:srgbClr val="100F0D"/>
              </a:solidFill>
              <a:ln cap="sq">
                <a:noFill/>
                <a:prstDash val="sysDot"/>
                <a:miter/>
              </a:ln>
            </p:spPr>
          </p:sp>
          <p:sp>
            <p:nvSpPr>
              <p:cNvPr name="TextBox 7" id="7"/>
              <p:cNvSpPr txBox="true"/>
              <p:nvPr/>
            </p:nvSpPr>
            <p:spPr>
              <a:xfrm>
                <a:off x="0" y="-47625"/>
                <a:ext cx="1813412" cy="43287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8" id="8"/>
            <p:cNvSpPr txBox="true"/>
            <p:nvPr/>
          </p:nvSpPr>
          <p:spPr>
            <a:xfrm rot="0">
              <a:off x="581614" y="413784"/>
              <a:ext cx="5331704" cy="482600"/>
            </a:xfrm>
            <a:prstGeom prst="rect">
              <a:avLst/>
            </a:prstGeom>
          </p:spPr>
          <p:txBody>
            <a:bodyPr anchor="t" rtlCol="false" tIns="0" lIns="0" bIns="0" rIns="0">
              <a:spAutoFit/>
            </a:bodyPr>
            <a:lstStyle/>
            <a:p>
              <a:pPr algn="l">
                <a:lnSpc>
                  <a:spcPts val="2854"/>
                </a:lnSpc>
              </a:pPr>
              <a:r>
                <a:rPr lang="en-US" b="true" sz="2378" spc="26">
                  <a:solidFill>
                    <a:srgbClr val="FFFFFF"/>
                  </a:solidFill>
                  <a:latin typeface="Montserrat Bold"/>
                  <a:ea typeface="Montserrat Bold"/>
                  <a:cs typeface="Montserrat Bold"/>
                  <a:sym typeface="Montserrat Bold"/>
                </a:rPr>
                <a:t>FEATURE ENGINEERING</a:t>
              </a:r>
            </a:p>
          </p:txBody>
        </p:sp>
      </p:grpSp>
      <p:sp>
        <p:nvSpPr>
          <p:cNvPr name="Freeform 9" id="9"/>
          <p:cNvSpPr/>
          <p:nvPr/>
        </p:nvSpPr>
        <p:spPr>
          <a:xfrm flipH="false" flipV="false" rot="0">
            <a:off x="498238" y="6807264"/>
            <a:ext cx="17891893" cy="2035203"/>
          </a:xfrm>
          <a:custGeom>
            <a:avLst/>
            <a:gdLst/>
            <a:ahLst/>
            <a:cxnLst/>
            <a:rect r="r" b="b" t="t" l="l"/>
            <a:pathLst>
              <a:path h="2035203" w="17891893">
                <a:moveTo>
                  <a:pt x="0" y="0"/>
                </a:moveTo>
                <a:lnTo>
                  <a:pt x="17891893" y="0"/>
                </a:lnTo>
                <a:lnTo>
                  <a:pt x="17891893" y="2035203"/>
                </a:lnTo>
                <a:lnTo>
                  <a:pt x="0" y="2035203"/>
                </a:lnTo>
                <a:lnTo>
                  <a:pt x="0" y="0"/>
                </a:lnTo>
                <a:close/>
              </a:path>
            </a:pathLst>
          </a:custGeom>
          <a:blipFill>
            <a:blip r:embed="rId3"/>
            <a:stretch>
              <a:fillRect l="0" t="0" r="0" b="0"/>
            </a:stretch>
          </a:blipFill>
        </p:spPr>
      </p:sp>
      <p:sp>
        <p:nvSpPr>
          <p:cNvPr name="TextBox 10" id="10"/>
          <p:cNvSpPr txBox="true"/>
          <p:nvPr/>
        </p:nvSpPr>
        <p:spPr>
          <a:xfrm rot="0">
            <a:off x="582074" y="2241614"/>
            <a:ext cx="17724222" cy="514350"/>
          </a:xfrm>
          <a:prstGeom prst="rect">
            <a:avLst/>
          </a:prstGeom>
        </p:spPr>
        <p:txBody>
          <a:bodyPr anchor="t" rtlCol="false" tIns="0" lIns="0" bIns="0" rIns="0">
            <a:spAutoFit/>
          </a:bodyPr>
          <a:lstStyle/>
          <a:p>
            <a:pPr algn="l">
              <a:lnSpc>
                <a:spcPts val="4200"/>
              </a:lnSpc>
              <a:spcBef>
                <a:spcPct val="0"/>
              </a:spcBef>
            </a:pPr>
            <a:r>
              <a:rPr lang="en-US" b="true" sz="3000" spc="120">
                <a:solidFill>
                  <a:srgbClr val="100F0D"/>
                </a:solidFill>
                <a:latin typeface="Open Sans Bold"/>
                <a:ea typeface="Open Sans Bold"/>
                <a:cs typeface="Open Sans Bold"/>
                <a:sym typeface="Open Sans Bold"/>
              </a:rPr>
              <a:t>b) Đặc trưng dựa theo thời gian</a:t>
            </a:r>
          </a:p>
        </p:txBody>
      </p:sp>
      <p:sp>
        <p:nvSpPr>
          <p:cNvPr name="Freeform 11" id="11"/>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14350" y="3219937"/>
            <a:ext cx="7977902" cy="679450"/>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Open Sans Bold"/>
                <a:ea typeface="Open Sans Bold"/>
                <a:cs typeface="Open Sans Bold"/>
                <a:sym typeface="Open Sans Bold"/>
              </a:rPr>
              <a:t>a) Sử dụng ma trận tương quan</a:t>
            </a:r>
          </a:p>
        </p:txBody>
      </p:sp>
      <p:sp>
        <p:nvSpPr>
          <p:cNvPr name="TextBox 4" id="4"/>
          <p:cNvSpPr txBox="true"/>
          <p:nvPr/>
        </p:nvSpPr>
        <p:spPr>
          <a:xfrm rot="0">
            <a:off x="514350" y="4469396"/>
            <a:ext cx="17259300"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Chúng ta sẽ vẽ ma trận tương quan giữa các feature không phải biến cần dự đoán. M</a:t>
            </a:r>
            <a:r>
              <a:rPr lang="en-US" sz="2499">
                <a:solidFill>
                  <a:srgbClr val="000000"/>
                </a:solidFill>
                <a:latin typeface="Open Sans"/>
                <a:ea typeface="Open Sans"/>
                <a:cs typeface="Open Sans"/>
                <a:sym typeface="Open Sans"/>
              </a:rPr>
              <a:t>ục đích là loại các feature có mức độ đa cộng tuyển cao, những feature có giá trị lớn hơn một ngưỡng nhất định, chỉ giữ lại các biện có ít tương quan với nhau</a:t>
            </a:r>
          </a:p>
          <a:p>
            <a:pPr algn="l">
              <a:lnSpc>
                <a:spcPts val="3499"/>
              </a:lnSpc>
              <a:spcBef>
                <a:spcPct val="0"/>
              </a:spcBef>
            </a:pPr>
          </a:p>
        </p:txBody>
      </p:sp>
      <p:grpSp>
        <p:nvGrpSpPr>
          <p:cNvPr name="Group 5" id="5"/>
          <p:cNvGrpSpPr/>
          <p:nvPr/>
        </p:nvGrpSpPr>
        <p:grpSpPr>
          <a:xfrm rot="0">
            <a:off x="360298" y="423179"/>
            <a:ext cx="5304865" cy="1036397"/>
            <a:chOff x="0" y="0"/>
            <a:chExt cx="7073153" cy="1381862"/>
          </a:xfrm>
        </p:grpSpPr>
        <p:grpSp>
          <p:nvGrpSpPr>
            <p:cNvPr name="Group 6" id="6"/>
            <p:cNvGrpSpPr/>
            <p:nvPr/>
          </p:nvGrpSpPr>
          <p:grpSpPr>
            <a:xfrm rot="0">
              <a:off x="0" y="0"/>
              <a:ext cx="7073153" cy="1381862"/>
              <a:chOff x="0" y="0"/>
              <a:chExt cx="2079848" cy="406334"/>
            </a:xfrm>
          </p:grpSpPr>
          <p:sp>
            <p:nvSpPr>
              <p:cNvPr name="Freeform 7" id="7"/>
              <p:cNvSpPr/>
              <p:nvPr/>
            </p:nvSpPr>
            <p:spPr>
              <a:xfrm flipH="false" flipV="false" rot="0">
                <a:off x="0" y="0"/>
                <a:ext cx="2079848" cy="406334"/>
              </a:xfrm>
              <a:custGeom>
                <a:avLst/>
                <a:gdLst/>
                <a:ahLst/>
                <a:cxnLst/>
                <a:rect r="r" b="b" t="t" l="l"/>
                <a:pathLst>
                  <a:path h="406334" w="2079848">
                    <a:moveTo>
                      <a:pt x="1876648" y="0"/>
                    </a:moveTo>
                    <a:cubicBezTo>
                      <a:pt x="1988872" y="0"/>
                      <a:pt x="2079848" y="90961"/>
                      <a:pt x="2079848" y="203167"/>
                    </a:cubicBezTo>
                    <a:cubicBezTo>
                      <a:pt x="2079848" y="315373"/>
                      <a:pt x="1988872" y="406334"/>
                      <a:pt x="1876648"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8" id="8"/>
              <p:cNvSpPr txBox="true"/>
              <p:nvPr/>
            </p:nvSpPr>
            <p:spPr>
              <a:xfrm>
                <a:off x="0" y="-47625"/>
                <a:ext cx="2079848"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9" id="9"/>
            <p:cNvSpPr txBox="true"/>
            <p:nvPr/>
          </p:nvSpPr>
          <p:spPr>
            <a:xfrm rot="0">
              <a:off x="667068" y="404259"/>
              <a:ext cx="6115066"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LỰA CHỌN ĐẶC TRƯNG</a:t>
              </a:r>
            </a:p>
          </p:txBody>
        </p:sp>
      </p:grpSp>
      <p:sp>
        <p:nvSpPr>
          <p:cNvPr name="TextBox 10" id="10"/>
          <p:cNvSpPr txBox="true"/>
          <p:nvPr/>
        </p:nvSpPr>
        <p:spPr>
          <a:xfrm rot="0">
            <a:off x="582074" y="1977190"/>
            <a:ext cx="17724222" cy="736600"/>
          </a:xfrm>
          <a:prstGeom prst="rect">
            <a:avLst/>
          </a:prstGeom>
        </p:spPr>
        <p:txBody>
          <a:bodyPr anchor="t" rtlCol="false" tIns="0" lIns="0" bIns="0" rIns="0">
            <a:spAutoFit/>
          </a:bodyPr>
          <a:lstStyle/>
          <a:p>
            <a:pPr algn="l">
              <a:lnSpc>
                <a:spcPts val="6199"/>
              </a:lnSpc>
            </a:pPr>
            <a:r>
              <a:rPr lang="en-US" sz="3999" b="true">
                <a:solidFill>
                  <a:srgbClr val="100F0D"/>
                </a:solidFill>
                <a:latin typeface="Open Sans Bold"/>
                <a:ea typeface="Open Sans Bold"/>
                <a:cs typeface="Open Sans Bold"/>
                <a:sym typeface="Open Sans Bold"/>
              </a:rPr>
              <a:t>3. CHỌN LỰA ĐẶC TRƯNG</a:t>
            </a:r>
          </a:p>
        </p:txBody>
      </p:sp>
      <p:sp>
        <p:nvSpPr>
          <p:cNvPr name="Freeform 11" id="11"/>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693176" y="1213417"/>
            <a:ext cx="14634811" cy="9073583"/>
          </a:xfrm>
          <a:custGeom>
            <a:avLst/>
            <a:gdLst/>
            <a:ahLst/>
            <a:cxnLst/>
            <a:rect r="r" b="b" t="t" l="l"/>
            <a:pathLst>
              <a:path h="9073583" w="14634811">
                <a:moveTo>
                  <a:pt x="0" y="0"/>
                </a:moveTo>
                <a:lnTo>
                  <a:pt x="14634810" y="0"/>
                </a:lnTo>
                <a:lnTo>
                  <a:pt x="14634810" y="9073583"/>
                </a:lnTo>
                <a:lnTo>
                  <a:pt x="0" y="9073583"/>
                </a:lnTo>
                <a:lnTo>
                  <a:pt x="0" y="0"/>
                </a:lnTo>
                <a:close/>
              </a:path>
            </a:pathLst>
          </a:custGeom>
          <a:blipFill>
            <a:blip r:embed="rId3"/>
            <a:stretch>
              <a:fillRect l="0" t="0" r="0" b="0"/>
            </a:stretch>
          </a:blipFill>
        </p:spPr>
      </p:sp>
      <p:grpSp>
        <p:nvGrpSpPr>
          <p:cNvPr name="Group 4" id="4"/>
          <p:cNvGrpSpPr/>
          <p:nvPr/>
        </p:nvGrpSpPr>
        <p:grpSpPr>
          <a:xfrm rot="0">
            <a:off x="269862" y="177021"/>
            <a:ext cx="5304865" cy="1036397"/>
            <a:chOff x="0" y="0"/>
            <a:chExt cx="7073153" cy="1381862"/>
          </a:xfrm>
        </p:grpSpPr>
        <p:grpSp>
          <p:nvGrpSpPr>
            <p:cNvPr name="Group 5" id="5"/>
            <p:cNvGrpSpPr/>
            <p:nvPr/>
          </p:nvGrpSpPr>
          <p:grpSpPr>
            <a:xfrm rot="0">
              <a:off x="0" y="0"/>
              <a:ext cx="7073153" cy="1381862"/>
              <a:chOff x="0" y="0"/>
              <a:chExt cx="2079848" cy="406334"/>
            </a:xfrm>
          </p:grpSpPr>
          <p:sp>
            <p:nvSpPr>
              <p:cNvPr name="Freeform 6" id="6"/>
              <p:cNvSpPr/>
              <p:nvPr/>
            </p:nvSpPr>
            <p:spPr>
              <a:xfrm flipH="false" flipV="false" rot="0">
                <a:off x="0" y="0"/>
                <a:ext cx="2079848" cy="406334"/>
              </a:xfrm>
              <a:custGeom>
                <a:avLst/>
                <a:gdLst/>
                <a:ahLst/>
                <a:cxnLst/>
                <a:rect r="r" b="b" t="t" l="l"/>
                <a:pathLst>
                  <a:path h="406334" w="2079848">
                    <a:moveTo>
                      <a:pt x="1876648" y="0"/>
                    </a:moveTo>
                    <a:cubicBezTo>
                      <a:pt x="1988872" y="0"/>
                      <a:pt x="2079848" y="90961"/>
                      <a:pt x="2079848" y="203167"/>
                    </a:cubicBezTo>
                    <a:cubicBezTo>
                      <a:pt x="2079848" y="315373"/>
                      <a:pt x="1988872" y="406334"/>
                      <a:pt x="1876648"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7" id="7"/>
              <p:cNvSpPr txBox="true"/>
              <p:nvPr/>
            </p:nvSpPr>
            <p:spPr>
              <a:xfrm>
                <a:off x="0" y="-47625"/>
                <a:ext cx="2079848"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8" id="8"/>
            <p:cNvSpPr txBox="true"/>
            <p:nvPr/>
          </p:nvSpPr>
          <p:spPr>
            <a:xfrm rot="0">
              <a:off x="667068" y="404259"/>
              <a:ext cx="6115066"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LỰA CHỌN ĐẶC TRƯNG</a:t>
              </a:r>
            </a:p>
          </p:txBody>
        </p:sp>
      </p:grpSp>
      <p:sp>
        <p:nvSpPr>
          <p:cNvPr name="Freeform 9" id="9"/>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55639" y="2187112"/>
            <a:ext cx="16837973" cy="34893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Chúng ta có các nhận xét sau: </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Hai cột Week và Month có độ tương quan cao do thông tin của Week cũng có trong Month, vì vậy chúng ta sẽ bỏ cột Month đi</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Tương tự với Size và Type, ở đây chúng ta bỏ cột Type</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Tương tự với Year và Date, ở đây chúng ta bỏ cột Date</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Các biến MarkDown1, MarkDown2, MarkDown3, MarkDown4, MarkDown5 có tương quan khá lớn với một số feature khác nên chúng ta cũng bỏ các cột này đi</a:t>
            </a:r>
          </a:p>
          <a:p>
            <a:pPr algn="l">
              <a:lnSpc>
                <a:spcPts val="3499"/>
              </a:lnSpc>
              <a:spcBef>
                <a:spcPct val="0"/>
              </a:spcBef>
            </a:pPr>
          </a:p>
        </p:txBody>
      </p:sp>
      <p:sp>
        <p:nvSpPr>
          <p:cNvPr name="TextBox 4" id="4"/>
          <p:cNvSpPr txBox="true"/>
          <p:nvPr/>
        </p:nvSpPr>
        <p:spPr>
          <a:xfrm rot="0">
            <a:off x="582074" y="7189857"/>
            <a:ext cx="16534286"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Sau đó để hiểu hơn về độ quan trọng của các feature, chúng ta sẽ thử train trên một model XGBoost, tuy nhiên chúng ta sẽ thử xáo trộn các giá trị trong feature khi train 10 lần, xem sai số dự đoán được tăng nhiều hay ít. Từ đó sẽ biết được sự đóng góp của từng feature vào tính chính xác mô hình</a:t>
            </a:r>
          </a:p>
        </p:txBody>
      </p:sp>
      <p:sp>
        <p:nvSpPr>
          <p:cNvPr name="TextBox 5" id="5"/>
          <p:cNvSpPr txBox="true"/>
          <p:nvPr/>
        </p:nvSpPr>
        <p:spPr>
          <a:xfrm rot="0">
            <a:off x="582074" y="5848936"/>
            <a:ext cx="6086713" cy="679450"/>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Open Sans Bold"/>
                <a:ea typeface="Open Sans Bold"/>
                <a:cs typeface="Open Sans Bold"/>
                <a:sym typeface="Open Sans Bold"/>
              </a:rPr>
              <a:t>b) Sử dụng model-based</a:t>
            </a:r>
          </a:p>
        </p:txBody>
      </p:sp>
      <p:grpSp>
        <p:nvGrpSpPr>
          <p:cNvPr name="Group 6" id="6"/>
          <p:cNvGrpSpPr/>
          <p:nvPr/>
        </p:nvGrpSpPr>
        <p:grpSpPr>
          <a:xfrm rot="0">
            <a:off x="360298" y="423179"/>
            <a:ext cx="5304865" cy="1036397"/>
            <a:chOff x="0" y="0"/>
            <a:chExt cx="7073153" cy="1381862"/>
          </a:xfrm>
        </p:grpSpPr>
        <p:grpSp>
          <p:nvGrpSpPr>
            <p:cNvPr name="Group 7" id="7"/>
            <p:cNvGrpSpPr/>
            <p:nvPr/>
          </p:nvGrpSpPr>
          <p:grpSpPr>
            <a:xfrm rot="0">
              <a:off x="0" y="0"/>
              <a:ext cx="7073153" cy="1381862"/>
              <a:chOff x="0" y="0"/>
              <a:chExt cx="2079848" cy="406334"/>
            </a:xfrm>
          </p:grpSpPr>
          <p:sp>
            <p:nvSpPr>
              <p:cNvPr name="Freeform 8" id="8"/>
              <p:cNvSpPr/>
              <p:nvPr/>
            </p:nvSpPr>
            <p:spPr>
              <a:xfrm flipH="false" flipV="false" rot="0">
                <a:off x="0" y="0"/>
                <a:ext cx="2079848" cy="406334"/>
              </a:xfrm>
              <a:custGeom>
                <a:avLst/>
                <a:gdLst/>
                <a:ahLst/>
                <a:cxnLst/>
                <a:rect r="r" b="b" t="t" l="l"/>
                <a:pathLst>
                  <a:path h="406334" w="2079848">
                    <a:moveTo>
                      <a:pt x="1876648" y="0"/>
                    </a:moveTo>
                    <a:cubicBezTo>
                      <a:pt x="1988872" y="0"/>
                      <a:pt x="2079848" y="90961"/>
                      <a:pt x="2079848" y="203167"/>
                    </a:cubicBezTo>
                    <a:cubicBezTo>
                      <a:pt x="2079848" y="315373"/>
                      <a:pt x="1988872" y="406334"/>
                      <a:pt x="1876648"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9" id="9"/>
              <p:cNvSpPr txBox="true"/>
              <p:nvPr/>
            </p:nvSpPr>
            <p:spPr>
              <a:xfrm>
                <a:off x="0" y="-47625"/>
                <a:ext cx="2079848"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10" id="10"/>
            <p:cNvSpPr txBox="true"/>
            <p:nvPr/>
          </p:nvSpPr>
          <p:spPr>
            <a:xfrm rot="0">
              <a:off x="667068" y="404259"/>
              <a:ext cx="6115066"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LỰA CHỌN ĐẶC TRƯNG</a:t>
              </a:r>
            </a:p>
          </p:txBody>
        </p:sp>
      </p:grpSp>
      <p:sp>
        <p:nvSpPr>
          <p:cNvPr name="Freeform 11" id="11"/>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3080454" y="2016991"/>
            <a:ext cx="11215030" cy="7470406"/>
          </a:xfrm>
          <a:custGeom>
            <a:avLst/>
            <a:gdLst/>
            <a:ahLst/>
            <a:cxnLst/>
            <a:rect r="r" b="b" t="t" l="l"/>
            <a:pathLst>
              <a:path h="7470406" w="11215030">
                <a:moveTo>
                  <a:pt x="0" y="0"/>
                </a:moveTo>
                <a:lnTo>
                  <a:pt x="11215030" y="0"/>
                </a:lnTo>
                <a:lnTo>
                  <a:pt x="11215030" y="7470405"/>
                </a:lnTo>
                <a:lnTo>
                  <a:pt x="0" y="7470405"/>
                </a:lnTo>
                <a:lnTo>
                  <a:pt x="0" y="0"/>
                </a:lnTo>
                <a:close/>
              </a:path>
            </a:pathLst>
          </a:custGeom>
          <a:blipFill>
            <a:blip r:embed="rId3"/>
            <a:stretch>
              <a:fillRect l="0" t="0" r="-1116" b="0"/>
            </a:stretch>
          </a:blipFill>
        </p:spPr>
      </p:sp>
      <p:grpSp>
        <p:nvGrpSpPr>
          <p:cNvPr name="Group 4" id="4"/>
          <p:cNvGrpSpPr/>
          <p:nvPr/>
        </p:nvGrpSpPr>
        <p:grpSpPr>
          <a:xfrm rot="0">
            <a:off x="360298" y="423179"/>
            <a:ext cx="5304865" cy="1036397"/>
            <a:chOff x="0" y="0"/>
            <a:chExt cx="7073153" cy="1381862"/>
          </a:xfrm>
        </p:grpSpPr>
        <p:grpSp>
          <p:nvGrpSpPr>
            <p:cNvPr name="Group 5" id="5"/>
            <p:cNvGrpSpPr/>
            <p:nvPr/>
          </p:nvGrpSpPr>
          <p:grpSpPr>
            <a:xfrm rot="0">
              <a:off x="0" y="0"/>
              <a:ext cx="7073153" cy="1381862"/>
              <a:chOff x="0" y="0"/>
              <a:chExt cx="2079848" cy="406334"/>
            </a:xfrm>
          </p:grpSpPr>
          <p:sp>
            <p:nvSpPr>
              <p:cNvPr name="Freeform 6" id="6"/>
              <p:cNvSpPr/>
              <p:nvPr/>
            </p:nvSpPr>
            <p:spPr>
              <a:xfrm flipH="false" flipV="false" rot="0">
                <a:off x="0" y="0"/>
                <a:ext cx="2079848" cy="406334"/>
              </a:xfrm>
              <a:custGeom>
                <a:avLst/>
                <a:gdLst/>
                <a:ahLst/>
                <a:cxnLst/>
                <a:rect r="r" b="b" t="t" l="l"/>
                <a:pathLst>
                  <a:path h="406334" w="2079848">
                    <a:moveTo>
                      <a:pt x="1876648" y="0"/>
                    </a:moveTo>
                    <a:cubicBezTo>
                      <a:pt x="1988872" y="0"/>
                      <a:pt x="2079848" y="90961"/>
                      <a:pt x="2079848" y="203167"/>
                    </a:cubicBezTo>
                    <a:cubicBezTo>
                      <a:pt x="2079848" y="315373"/>
                      <a:pt x="1988872" y="406334"/>
                      <a:pt x="1876648"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7" id="7"/>
              <p:cNvSpPr txBox="true"/>
              <p:nvPr/>
            </p:nvSpPr>
            <p:spPr>
              <a:xfrm>
                <a:off x="0" y="-47625"/>
                <a:ext cx="2079848"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8" id="8"/>
            <p:cNvSpPr txBox="true"/>
            <p:nvPr/>
          </p:nvSpPr>
          <p:spPr>
            <a:xfrm rot="0">
              <a:off x="667068" y="404259"/>
              <a:ext cx="6115066"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LỰA CHỌN ĐẶC TRƯNG</a:t>
              </a:r>
            </a:p>
          </p:txBody>
        </p:sp>
      </p:grpSp>
      <p:sp>
        <p:nvSpPr>
          <p:cNvPr name="Freeform 9" id="9"/>
          <p:cNvSpPr/>
          <p:nvPr/>
        </p:nvSpPr>
        <p:spPr>
          <a:xfrm flipH="false" flipV="false" rot="0">
            <a:off x="14305009" y="-2274974"/>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91599" y="2298033"/>
            <a:ext cx="17587122"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Chúng ta có thể thấy rằng 3 features: Dept, S</a:t>
            </a:r>
            <a:r>
              <a:rPr lang="en-US" sz="2499">
                <a:solidFill>
                  <a:srgbClr val="000000"/>
                </a:solidFill>
                <a:latin typeface="Open Sans"/>
                <a:ea typeface="Open Sans"/>
                <a:cs typeface="Open Sans"/>
                <a:sym typeface="Open Sans"/>
              </a:rPr>
              <a:t>ize, Store, Week có ảnh hưởng lớn đến mô hình. Có nghĩa là doanh thu của một cửa hàng phụ thuộc lớn vào tên cửa hàng, quy mô cửa hàng, các lĩnh vực cửa hàng nhắm tới, số tuần hiện tại trong năm. Một số features cũng có ảnh hưởng đến doanh thu cửa hàng nhưng không đáng kể</a:t>
            </a:r>
          </a:p>
          <a:p>
            <a:pPr algn="l">
              <a:lnSpc>
                <a:spcPts val="3499"/>
              </a:lnSpc>
              <a:spcBef>
                <a:spcPct val="0"/>
              </a:spcBef>
            </a:pPr>
          </a:p>
        </p:txBody>
      </p:sp>
      <p:grpSp>
        <p:nvGrpSpPr>
          <p:cNvPr name="Group 4" id="4"/>
          <p:cNvGrpSpPr/>
          <p:nvPr/>
        </p:nvGrpSpPr>
        <p:grpSpPr>
          <a:xfrm rot="0">
            <a:off x="360298" y="423179"/>
            <a:ext cx="5304865" cy="1036397"/>
            <a:chOff x="0" y="0"/>
            <a:chExt cx="7073153" cy="1381862"/>
          </a:xfrm>
        </p:grpSpPr>
        <p:grpSp>
          <p:nvGrpSpPr>
            <p:cNvPr name="Group 5" id="5"/>
            <p:cNvGrpSpPr/>
            <p:nvPr/>
          </p:nvGrpSpPr>
          <p:grpSpPr>
            <a:xfrm rot="0">
              <a:off x="0" y="0"/>
              <a:ext cx="7073153" cy="1381862"/>
              <a:chOff x="0" y="0"/>
              <a:chExt cx="2079848" cy="406334"/>
            </a:xfrm>
          </p:grpSpPr>
          <p:sp>
            <p:nvSpPr>
              <p:cNvPr name="Freeform 6" id="6"/>
              <p:cNvSpPr/>
              <p:nvPr/>
            </p:nvSpPr>
            <p:spPr>
              <a:xfrm flipH="false" flipV="false" rot="0">
                <a:off x="0" y="0"/>
                <a:ext cx="2079848" cy="406334"/>
              </a:xfrm>
              <a:custGeom>
                <a:avLst/>
                <a:gdLst/>
                <a:ahLst/>
                <a:cxnLst/>
                <a:rect r="r" b="b" t="t" l="l"/>
                <a:pathLst>
                  <a:path h="406334" w="2079848">
                    <a:moveTo>
                      <a:pt x="1876648" y="0"/>
                    </a:moveTo>
                    <a:cubicBezTo>
                      <a:pt x="1988872" y="0"/>
                      <a:pt x="2079848" y="90961"/>
                      <a:pt x="2079848" y="203167"/>
                    </a:cubicBezTo>
                    <a:cubicBezTo>
                      <a:pt x="2079848" y="315373"/>
                      <a:pt x="1988872" y="406334"/>
                      <a:pt x="1876648"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7" id="7"/>
              <p:cNvSpPr txBox="true"/>
              <p:nvPr/>
            </p:nvSpPr>
            <p:spPr>
              <a:xfrm>
                <a:off x="0" y="-47625"/>
                <a:ext cx="2079848"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8" id="8"/>
            <p:cNvSpPr txBox="true"/>
            <p:nvPr/>
          </p:nvSpPr>
          <p:spPr>
            <a:xfrm rot="0">
              <a:off x="667068" y="404259"/>
              <a:ext cx="6115066"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LỰA CHỌN ĐẶC TRƯNG</a:t>
              </a:r>
            </a:p>
          </p:txBody>
        </p:sp>
      </p:grpSp>
      <p:sp>
        <p:nvSpPr>
          <p:cNvPr name="Freeform 9" id="9"/>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8803" y="-49765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7387" y="945386"/>
            <a:ext cx="8396228" cy="83962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7" id="7"/>
          <p:cNvGrpSpPr/>
          <p:nvPr/>
        </p:nvGrpSpPr>
        <p:grpSpPr>
          <a:xfrm rot="0">
            <a:off x="8064385" y="945386"/>
            <a:ext cx="8396228" cy="839622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10" id="10"/>
          <p:cNvSpPr/>
          <p:nvPr/>
        </p:nvSpPr>
        <p:spPr>
          <a:xfrm flipH="false" flipV="false" rot="0">
            <a:off x="1827387" y="2275812"/>
            <a:ext cx="5735376" cy="5735376"/>
          </a:xfrm>
          <a:custGeom>
            <a:avLst/>
            <a:gdLst/>
            <a:ahLst/>
            <a:cxnLst/>
            <a:rect r="r" b="b" t="t" l="l"/>
            <a:pathLst>
              <a:path h="5735376" w="5735376">
                <a:moveTo>
                  <a:pt x="0" y="0"/>
                </a:moveTo>
                <a:lnTo>
                  <a:pt x="5735375" y="0"/>
                </a:lnTo>
                <a:lnTo>
                  <a:pt x="5735375" y="5735376"/>
                </a:lnTo>
                <a:lnTo>
                  <a:pt x="0" y="5735376"/>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144000" y="3160525"/>
            <a:ext cx="6785063" cy="3965950"/>
            <a:chOff x="0" y="0"/>
            <a:chExt cx="10863765" cy="6350000"/>
          </a:xfrm>
        </p:grpSpPr>
        <p:sp>
          <p:nvSpPr>
            <p:cNvPr name="Freeform 12" id="12"/>
            <p:cNvSpPr/>
            <p:nvPr/>
          </p:nvSpPr>
          <p:spPr>
            <a:xfrm flipH="false" flipV="false" rot="0">
              <a:off x="0" y="0"/>
              <a:ext cx="10863766" cy="6350000"/>
            </a:xfrm>
            <a:custGeom>
              <a:avLst/>
              <a:gdLst/>
              <a:ahLst/>
              <a:cxnLst/>
              <a:rect r="r" b="b" t="t" l="l"/>
              <a:pathLst>
                <a:path h="6350000" w="10863766">
                  <a:moveTo>
                    <a:pt x="9777388" y="6350000"/>
                  </a:moveTo>
                  <a:lnTo>
                    <a:pt x="1086377" y="6350000"/>
                  </a:lnTo>
                  <a:cubicBezTo>
                    <a:pt x="486697" y="6350000"/>
                    <a:pt x="0" y="6065520"/>
                    <a:pt x="0" y="5715000"/>
                  </a:cubicBezTo>
                  <a:lnTo>
                    <a:pt x="0" y="635000"/>
                  </a:lnTo>
                  <a:cubicBezTo>
                    <a:pt x="0" y="284480"/>
                    <a:pt x="486697" y="0"/>
                    <a:pt x="1086377" y="0"/>
                  </a:cubicBezTo>
                  <a:lnTo>
                    <a:pt x="9777388" y="0"/>
                  </a:lnTo>
                  <a:cubicBezTo>
                    <a:pt x="10377069" y="0"/>
                    <a:pt x="10863766" y="284480"/>
                    <a:pt x="10863766" y="635000"/>
                  </a:cubicBezTo>
                  <a:lnTo>
                    <a:pt x="10863766" y="5715000"/>
                  </a:lnTo>
                  <a:cubicBezTo>
                    <a:pt x="10863766" y="6065520"/>
                    <a:pt x="10377069" y="6350000"/>
                    <a:pt x="9777388" y="6350000"/>
                  </a:cubicBezTo>
                  <a:close/>
                </a:path>
              </a:pathLst>
            </a:custGeom>
            <a:blipFill>
              <a:blip r:embed="rId7"/>
              <a:stretch>
                <a:fillRect l="-5667" t="0" r="-5667" b="0"/>
              </a:stretch>
            </a:blipFill>
          </p:spPr>
        </p:sp>
      </p:grpSp>
      <p:grpSp>
        <p:nvGrpSpPr>
          <p:cNvPr name="Group 13" id="13"/>
          <p:cNvGrpSpPr/>
          <p:nvPr/>
        </p:nvGrpSpPr>
        <p:grpSpPr>
          <a:xfrm rot="0">
            <a:off x="15315498" y="8705079"/>
            <a:ext cx="1943802" cy="553221"/>
            <a:chOff x="0" y="0"/>
            <a:chExt cx="2591737" cy="737629"/>
          </a:xfrm>
        </p:grpSpPr>
        <p:grpSp>
          <p:nvGrpSpPr>
            <p:cNvPr name="Group 14" id="14"/>
            <p:cNvGrpSpPr/>
            <p:nvPr/>
          </p:nvGrpSpPr>
          <p:grpSpPr>
            <a:xfrm rot="0">
              <a:off x="0" y="0"/>
              <a:ext cx="2591737" cy="737629"/>
              <a:chOff x="0" y="0"/>
              <a:chExt cx="1427930" cy="406400"/>
            </a:xfrm>
          </p:grpSpPr>
          <p:sp>
            <p:nvSpPr>
              <p:cNvPr name="Freeform 15" id="15"/>
              <p:cNvSpPr/>
              <p:nvPr/>
            </p:nvSpPr>
            <p:spPr>
              <a:xfrm flipH="false" flipV="false" rot="0">
                <a:off x="0" y="0"/>
                <a:ext cx="1427930" cy="406400"/>
              </a:xfrm>
              <a:custGeom>
                <a:avLst/>
                <a:gdLst/>
                <a:ahLst/>
                <a:cxnLst/>
                <a:rect r="r" b="b" t="t" l="l"/>
                <a:pathLst>
                  <a:path h="406400" w="1427930">
                    <a:moveTo>
                      <a:pt x="1224730" y="0"/>
                    </a:moveTo>
                    <a:cubicBezTo>
                      <a:pt x="1336954" y="0"/>
                      <a:pt x="1427930" y="90976"/>
                      <a:pt x="1427930" y="203200"/>
                    </a:cubicBezTo>
                    <a:cubicBezTo>
                      <a:pt x="1427930" y="315424"/>
                      <a:pt x="1336954" y="406400"/>
                      <a:pt x="1224730" y="406400"/>
                    </a:cubicBezTo>
                    <a:lnTo>
                      <a:pt x="203200" y="406400"/>
                    </a:lnTo>
                    <a:cubicBezTo>
                      <a:pt x="90976" y="406400"/>
                      <a:pt x="0" y="315424"/>
                      <a:pt x="0" y="203200"/>
                    </a:cubicBezTo>
                    <a:cubicBezTo>
                      <a:pt x="0" y="90976"/>
                      <a:pt x="90976" y="0"/>
                      <a:pt x="203200" y="0"/>
                    </a:cubicBezTo>
                    <a:close/>
                  </a:path>
                </a:pathLst>
              </a:custGeom>
              <a:solidFill>
                <a:srgbClr val="100F0D"/>
              </a:solidFill>
              <a:ln cap="sq">
                <a:noFill/>
                <a:prstDash val="solid"/>
                <a:miter/>
              </a:ln>
            </p:spPr>
          </p:sp>
          <p:sp>
            <p:nvSpPr>
              <p:cNvPr name="TextBox 16" id="16"/>
              <p:cNvSpPr txBox="true"/>
              <p:nvPr/>
            </p:nvSpPr>
            <p:spPr>
              <a:xfrm>
                <a:off x="0" y="-47625"/>
                <a:ext cx="1427930" cy="454025"/>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0">
              <a:off x="1751929" y="263957"/>
              <a:ext cx="443626" cy="209714"/>
            </a:xfrm>
            <a:custGeom>
              <a:avLst/>
              <a:gdLst/>
              <a:ahLst/>
              <a:cxnLst/>
              <a:rect r="r" b="b" t="t" l="l"/>
              <a:pathLst>
                <a:path h="209714" w="443626">
                  <a:moveTo>
                    <a:pt x="0" y="0"/>
                  </a:moveTo>
                  <a:lnTo>
                    <a:pt x="443626" y="0"/>
                  </a:lnTo>
                  <a:lnTo>
                    <a:pt x="443626" y="209714"/>
                  </a:lnTo>
                  <a:lnTo>
                    <a:pt x="0" y="209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392885" y="198809"/>
              <a:ext cx="1208881" cy="311435"/>
            </a:xfrm>
            <a:prstGeom prst="rect">
              <a:avLst/>
            </a:prstGeom>
          </p:spPr>
          <p:txBody>
            <a:bodyPr anchor="t" rtlCol="false" tIns="0" lIns="0" bIns="0" rIns="0">
              <a:spAutoFit/>
            </a:bodyPr>
            <a:lstStyle/>
            <a:p>
              <a:pPr algn="l">
                <a:lnSpc>
                  <a:spcPts val="1956"/>
                </a:lnSpc>
              </a:pPr>
              <a:r>
                <a:rPr lang="en-US" sz="1397">
                  <a:solidFill>
                    <a:srgbClr val="FFFFFF"/>
                  </a:solidFill>
                  <a:latin typeface="Open Sans"/>
                  <a:ea typeface="Open Sans"/>
                  <a:cs typeface="Open Sans"/>
                  <a:sym typeface="Open Sans"/>
                </a:rPr>
                <a:t>Next Slide</a:t>
              </a:r>
            </a:p>
          </p:txBody>
        </p:sp>
      </p:grpSp>
      <p:sp>
        <p:nvSpPr>
          <p:cNvPr name="TextBox 19" id="19"/>
          <p:cNvSpPr txBox="true"/>
          <p:nvPr/>
        </p:nvSpPr>
        <p:spPr>
          <a:xfrm rot="0">
            <a:off x="2309598" y="3823398"/>
            <a:ext cx="6552110" cy="2919984"/>
          </a:xfrm>
          <a:prstGeom prst="rect">
            <a:avLst/>
          </a:prstGeom>
        </p:spPr>
        <p:txBody>
          <a:bodyPr anchor="t" rtlCol="false" tIns="0" lIns="0" bIns="0" rIns="0">
            <a:spAutoFit/>
          </a:bodyPr>
          <a:lstStyle/>
          <a:p>
            <a:pPr algn="l">
              <a:lnSpc>
                <a:spcPts val="7728"/>
              </a:lnSpc>
            </a:pPr>
            <a:r>
              <a:rPr lang="en-US" sz="5600" b="true">
                <a:solidFill>
                  <a:srgbClr val="100F0D"/>
                </a:solidFill>
                <a:latin typeface="Open Sans Bold"/>
                <a:ea typeface="Open Sans Bold"/>
                <a:cs typeface="Open Sans Bold"/>
                <a:sym typeface="Open Sans Bold"/>
              </a:rPr>
              <a:t>I. BỘ DỮ LIỆU </a:t>
            </a:r>
          </a:p>
          <a:p>
            <a:pPr algn="l" marL="0" indent="0" lvl="0">
              <a:lnSpc>
                <a:spcPts val="7728"/>
              </a:lnSpc>
              <a:spcBef>
                <a:spcPct val="0"/>
              </a:spcBef>
            </a:pPr>
            <a:r>
              <a:rPr lang="en-US" b="true" sz="5600">
                <a:solidFill>
                  <a:srgbClr val="100F0D"/>
                </a:solidFill>
                <a:latin typeface="Open Sans Bold"/>
                <a:ea typeface="Open Sans Bold"/>
                <a:cs typeface="Open Sans Bold"/>
                <a:sym typeface="Open Sans Bold"/>
              </a:rPr>
              <a:t>WALMART SALES FORECASTING</a:t>
            </a:r>
          </a:p>
        </p:txBody>
      </p:sp>
      <p:grpSp>
        <p:nvGrpSpPr>
          <p:cNvPr name="Group 20" id="20"/>
          <p:cNvGrpSpPr/>
          <p:nvPr/>
        </p:nvGrpSpPr>
        <p:grpSpPr>
          <a:xfrm rot="0">
            <a:off x="450076" y="431267"/>
            <a:ext cx="2423125" cy="732744"/>
            <a:chOff x="0" y="0"/>
            <a:chExt cx="3230834" cy="976992"/>
          </a:xfrm>
        </p:grpSpPr>
        <p:grpSp>
          <p:nvGrpSpPr>
            <p:cNvPr name="Group 21" id="21"/>
            <p:cNvGrpSpPr/>
            <p:nvPr/>
          </p:nvGrpSpPr>
          <p:grpSpPr>
            <a:xfrm rot="0">
              <a:off x="0" y="0"/>
              <a:ext cx="3230834" cy="976992"/>
              <a:chOff x="0" y="0"/>
              <a:chExt cx="1780043" cy="538278"/>
            </a:xfrm>
          </p:grpSpPr>
          <p:sp>
            <p:nvSpPr>
              <p:cNvPr name="Freeform 22" id="22"/>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23" id="23"/>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24" id="24"/>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8803" y="-49765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164011"/>
            <a:ext cx="8396228" cy="83962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7" id="7"/>
          <p:cNvGrpSpPr/>
          <p:nvPr/>
        </p:nvGrpSpPr>
        <p:grpSpPr>
          <a:xfrm rot="0">
            <a:off x="8338417" y="1137663"/>
            <a:ext cx="8396228" cy="839622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10" id="10"/>
          <p:cNvSpPr/>
          <p:nvPr/>
        </p:nvSpPr>
        <p:spPr>
          <a:xfrm flipH="false" flipV="false" rot="0">
            <a:off x="1230150" y="2275812"/>
            <a:ext cx="5735376" cy="5735376"/>
          </a:xfrm>
          <a:custGeom>
            <a:avLst/>
            <a:gdLst/>
            <a:ahLst/>
            <a:cxnLst/>
            <a:rect r="r" b="b" t="t" l="l"/>
            <a:pathLst>
              <a:path h="5735376" w="5735376">
                <a:moveTo>
                  <a:pt x="0" y="0"/>
                </a:moveTo>
                <a:lnTo>
                  <a:pt x="5735375" y="0"/>
                </a:lnTo>
                <a:lnTo>
                  <a:pt x="5735375" y="5735376"/>
                </a:lnTo>
                <a:lnTo>
                  <a:pt x="0" y="5735376"/>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450076" y="431267"/>
            <a:ext cx="2423125" cy="732744"/>
            <a:chOff x="0" y="0"/>
            <a:chExt cx="3230834" cy="976992"/>
          </a:xfrm>
        </p:grpSpPr>
        <p:grpSp>
          <p:nvGrpSpPr>
            <p:cNvPr name="Group 12" id="12"/>
            <p:cNvGrpSpPr/>
            <p:nvPr/>
          </p:nvGrpSpPr>
          <p:grpSpPr>
            <a:xfrm rot="0">
              <a:off x="0" y="0"/>
              <a:ext cx="3230834" cy="976992"/>
              <a:chOff x="0" y="0"/>
              <a:chExt cx="1780043" cy="538278"/>
            </a:xfrm>
          </p:grpSpPr>
          <p:sp>
            <p:nvSpPr>
              <p:cNvPr name="Freeform 13" id="13"/>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4" id="14"/>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
        <p:nvSpPr>
          <p:cNvPr name="Freeform 16" id="16"/>
          <p:cNvSpPr/>
          <p:nvPr/>
        </p:nvSpPr>
        <p:spPr>
          <a:xfrm flipH="false" flipV="false" rot="0">
            <a:off x="9498692" y="2957947"/>
            <a:ext cx="6294597" cy="4595824"/>
          </a:xfrm>
          <a:custGeom>
            <a:avLst/>
            <a:gdLst/>
            <a:ahLst/>
            <a:cxnLst/>
            <a:rect r="r" b="b" t="t" l="l"/>
            <a:pathLst>
              <a:path h="4595824" w="6294597">
                <a:moveTo>
                  <a:pt x="0" y="0"/>
                </a:moveTo>
                <a:lnTo>
                  <a:pt x="6294597" y="0"/>
                </a:lnTo>
                <a:lnTo>
                  <a:pt x="6294597" y="4595824"/>
                </a:lnTo>
                <a:lnTo>
                  <a:pt x="0" y="4595824"/>
                </a:lnTo>
                <a:lnTo>
                  <a:pt x="0" y="0"/>
                </a:lnTo>
                <a:close/>
              </a:path>
            </a:pathLst>
          </a:custGeom>
          <a:blipFill>
            <a:blip r:embed="rId7"/>
            <a:stretch>
              <a:fillRect l="0" t="-10216" r="0" b="-10216"/>
            </a:stretch>
          </a:blipFill>
        </p:spPr>
      </p:sp>
      <p:sp>
        <p:nvSpPr>
          <p:cNvPr name="TextBox 17" id="17"/>
          <p:cNvSpPr txBox="true"/>
          <p:nvPr/>
        </p:nvSpPr>
        <p:spPr>
          <a:xfrm rot="0">
            <a:off x="1230150" y="4185666"/>
            <a:ext cx="8268543" cy="957834"/>
          </a:xfrm>
          <a:prstGeom prst="rect">
            <a:avLst/>
          </a:prstGeom>
        </p:spPr>
        <p:txBody>
          <a:bodyPr anchor="t" rtlCol="false" tIns="0" lIns="0" bIns="0" rIns="0">
            <a:spAutoFit/>
          </a:bodyPr>
          <a:lstStyle/>
          <a:p>
            <a:pPr algn="l" marL="0" indent="0" lvl="0">
              <a:lnSpc>
                <a:spcPts val="7728"/>
              </a:lnSpc>
              <a:spcBef>
                <a:spcPct val="0"/>
              </a:spcBef>
            </a:pPr>
            <a:r>
              <a:rPr lang="en-US" b="true" sz="5600" spc="61">
                <a:solidFill>
                  <a:srgbClr val="100F0D"/>
                </a:solidFill>
                <a:latin typeface="Open Sans Bold"/>
                <a:ea typeface="Open Sans Bold"/>
                <a:cs typeface="Open Sans Bold"/>
                <a:sym typeface="Open Sans Bold"/>
              </a:rPr>
              <a:t>V.XÂY DỰNG MÔ HÌNH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21442" y="2581244"/>
            <a:ext cx="17245117" cy="52419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Chúng ta sẽ sử dụng các mô hình sau</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Random Forest</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XGBoost</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LightGBM</a:t>
            </a:r>
          </a:p>
          <a:p>
            <a:pPr algn="l">
              <a:lnSpc>
                <a:spcPts val="3499"/>
              </a:lnSpc>
            </a:pPr>
          </a:p>
          <a:p>
            <a:pPr algn="l">
              <a:lnSpc>
                <a:spcPts val="3499"/>
              </a:lnSpc>
            </a:pPr>
          </a:p>
          <a:p>
            <a:pPr algn="l">
              <a:lnSpc>
                <a:spcPts val="3499"/>
              </a:lnSpc>
            </a:pPr>
            <a:r>
              <a:rPr lang="en-US" sz="2499">
                <a:solidFill>
                  <a:srgbClr val="000000"/>
                </a:solidFill>
                <a:latin typeface="Open Sans"/>
                <a:ea typeface="Open Sans"/>
                <a:cs typeface="Open Sans"/>
                <a:sym typeface="Open Sans"/>
              </a:rPr>
              <a:t>Các thang đo sử dụng:</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MSE: Tính trung bình sai số trong quá trình dự đoán</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MAE: Phạt nặng các dự đoán có độ lệch cao so với giá trị thật</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RMSE: Tương tự MSE</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WMAE(thang đo của competition): Phạt nặng các dự đoán có sai số trong các tuần nghỉ lễ hơn gấp 5 lần so với các  dự đoán có sai số trong các tuần không phải tuần nghỉ lễ</a:t>
            </a:r>
          </a:p>
        </p:txBody>
      </p:sp>
      <p:sp>
        <p:nvSpPr>
          <p:cNvPr name="TextBox 4" id="4"/>
          <p:cNvSpPr txBox="true"/>
          <p:nvPr/>
        </p:nvSpPr>
        <p:spPr>
          <a:xfrm rot="0">
            <a:off x="521442" y="1406488"/>
            <a:ext cx="8645213" cy="679450"/>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Open Sans Bold"/>
                <a:ea typeface="Open Sans Bold"/>
                <a:cs typeface="Open Sans Bold"/>
                <a:sym typeface="Open Sans Bold"/>
              </a:rPr>
              <a:t>1. Sử dụng các mô hình cơ bản</a:t>
            </a:r>
          </a:p>
        </p:txBody>
      </p:sp>
      <p:grpSp>
        <p:nvGrpSpPr>
          <p:cNvPr name="Group 5" id="5"/>
          <p:cNvGrpSpPr/>
          <p:nvPr/>
        </p:nvGrpSpPr>
        <p:grpSpPr>
          <a:xfrm rot="0">
            <a:off x="521442" y="387994"/>
            <a:ext cx="4706630" cy="732744"/>
            <a:chOff x="0" y="0"/>
            <a:chExt cx="6275507" cy="976992"/>
          </a:xfrm>
        </p:grpSpPr>
        <p:grpSp>
          <p:nvGrpSpPr>
            <p:cNvPr name="Group 6" id="6"/>
            <p:cNvGrpSpPr/>
            <p:nvPr/>
          </p:nvGrpSpPr>
          <p:grpSpPr>
            <a:xfrm rot="0">
              <a:off x="0" y="0"/>
              <a:ext cx="6275507" cy="976992"/>
              <a:chOff x="0" y="0"/>
              <a:chExt cx="3457521" cy="538278"/>
            </a:xfrm>
          </p:grpSpPr>
          <p:sp>
            <p:nvSpPr>
              <p:cNvPr name="Freeform 7" id="7"/>
              <p:cNvSpPr/>
              <p:nvPr/>
            </p:nvSpPr>
            <p:spPr>
              <a:xfrm flipH="false" flipV="false" rot="0">
                <a:off x="0" y="0"/>
                <a:ext cx="3457521" cy="538278"/>
              </a:xfrm>
              <a:custGeom>
                <a:avLst/>
                <a:gdLst/>
                <a:ahLst/>
                <a:cxnLst/>
                <a:rect r="r" b="b" t="t" l="l"/>
                <a:pathLst>
                  <a:path h="538278" w="3457521">
                    <a:moveTo>
                      <a:pt x="3254321" y="0"/>
                    </a:moveTo>
                    <a:cubicBezTo>
                      <a:pt x="3366545" y="0"/>
                      <a:pt x="3457521" y="120498"/>
                      <a:pt x="3457521" y="269139"/>
                    </a:cubicBezTo>
                    <a:cubicBezTo>
                      <a:pt x="3457521" y="417781"/>
                      <a:pt x="3366545" y="538278"/>
                      <a:pt x="3254321"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8" id="8"/>
              <p:cNvSpPr txBox="true"/>
              <p:nvPr/>
            </p:nvSpPr>
            <p:spPr>
              <a:xfrm>
                <a:off x="0" y="-47625"/>
                <a:ext cx="3457521" cy="585903"/>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716615" y="164096"/>
              <a:ext cx="4842277"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XÂY DỤNG MÔ HÌNH</a:t>
              </a:r>
            </a:p>
          </p:txBody>
        </p:sp>
      </p:grpSp>
      <p:sp>
        <p:nvSpPr>
          <p:cNvPr name="Freeform 10" id="10"/>
          <p:cNvSpPr/>
          <p:nvPr/>
        </p:nvSpPr>
        <p:spPr>
          <a:xfrm flipH="false" flipV="false" rot="0">
            <a:off x="-1980483" y="7387712"/>
            <a:ext cx="4583900" cy="4583900"/>
          </a:xfrm>
          <a:custGeom>
            <a:avLst/>
            <a:gdLst/>
            <a:ahLst/>
            <a:cxnLst/>
            <a:rect r="r" b="b" t="t" l="l"/>
            <a:pathLst>
              <a:path h="4583900" w="4583900">
                <a:moveTo>
                  <a:pt x="0" y="0"/>
                </a:moveTo>
                <a:lnTo>
                  <a:pt x="4583899" y="0"/>
                </a:lnTo>
                <a:lnTo>
                  <a:pt x="4583899" y="4583900"/>
                </a:lnTo>
                <a:lnTo>
                  <a:pt x="0" y="4583900"/>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1105582" y="-5496430"/>
            <a:ext cx="13958236" cy="13958236"/>
          </a:xfrm>
          <a:custGeom>
            <a:avLst/>
            <a:gdLst/>
            <a:ahLst/>
            <a:cxnLst/>
            <a:rect r="r" b="b" t="t" l="l"/>
            <a:pathLst>
              <a:path h="13958236" w="13958236">
                <a:moveTo>
                  <a:pt x="0" y="0"/>
                </a:moveTo>
                <a:lnTo>
                  <a:pt x="13958235" y="0"/>
                </a:lnTo>
                <a:lnTo>
                  <a:pt x="13958235" y="13958236"/>
                </a:lnTo>
                <a:lnTo>
                  <a:pt x="0" y="1395823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2352940" y="8261905"/>
            <a:ext cx="4583900" cy="4583900"/>
          </a:xfrm>
          <a:custGeom>
            <a:avLst/>
            <a:gdLst/>
            <a:ahLst/>
            <a:cxnLst/>
            <a:rect r="r" b="b" t="t" l="l"/>
            <a:pathLst>
              <a:path h="4583900" w="4583900">
                <a:moveTo>
                  <a:pt x="0" y="0"/>
                </a:moveTo>
                <a:lnTo>
                  <a:pt x="4583900" y="0"/>
                </a:lnTo>
                <a:lnTo>
                  <a:pt x="4583900" y="4583899"/>
                </a:lnTo>
                <a:lnTo>
                  <a:pt x="0" y="4583899"/>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graphicFrame>
        <p:nvGraphicFramePr>
          <p:cNvPr name="Table 4" id="4"/>
          <p:cNvGraphicFramePr>
            <a:graphicFrameLocks noGrp="true"/>
          </p:cNvGraphicFramePr>
          <p:nvPr/>
        </p:nvGraphicFramePr>
        <p:xfrm>
          <a:off x="2314911" y="1769203"/>
          <a:ext cx="13170257" cy="4114800"/>
        </p:xfrm>
        <a:graphic>
          <a:graphicData uri="http://schemas.openxmlformats.org/drawingml/2006/table">
            <a:tbl>
              <a:tblPr/>
              <a:tblGrid>
                <a:gridCol w="4517999"/>
                <a:gridCol w="2200836"/>
                <a:gridCol w="2193648"/>
                <a:gridCol w="2193648"/>
                <a:gridCol w="2064126"/>
              </a:tblGrid>
              <a:tr h="1028700">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Mô hình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RMSE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WMAE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Open Sauce"/>
                          <a:ea typeface="Open Sauce"/>
                          <a:cs typeface="Open Sauce"/>
                          <a:sym typeface="Open Sauce"/>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8667219.43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1234.31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2944.01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1370.91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Open Sauce"/>
                          <a:ea typeface="Open Sauce"/>
                          <a:cs typeface="Open Sauce"/>
                          <a:sym typeface="Open Sauce"/>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26150054.35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2954.91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5113.71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3081.07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940"/>
                        </a:lnSpc>
                        <a:defRPr/>
                      </a:pPr>
                      <a:r>
                        <a:rPr lang="en-US" sz="2100">
                          <a:solidFill>
                            <a:srgbClr val="000000"/>
                          </a:solidFill>
                          <a:latin typeface="Open Sauce"/>
                          <a:ea typeface="Open Sauce"/>
                          <a:cs typeface="Open Sauce"/>
                          <a:sym typeface="Open Sauce"/>
                        </a:rPr>
                        <a:t>LightGBM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46454371.52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4153.51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6815.74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4248.17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5063576" y="6484770"/>
            <a:ext cx="7225665"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So sánh các mô hình khi chưa tunning</a:t>
            </a:r>
          </a:p>
        </p:txBody>
      </p:sp>
      <p:sp>
        <p:nvSpPr>
          <p:cNvPr name="TextBox 6" id="6"/>
          <p:cNvSpPr txBox="true"/>
          <p:nvPr/>
        </p:nvSpPr>
        <p:spPr>
          <a:xfrm rot="0">
            <a:off x="680417" y="7795418"/>
            <a:ext cx="17657768" cy="8604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Chúng ta thấy ha</a:t>
            </a:r>
            <a:r>
              <a:rPr lang="en-US" sz="2499">
                <a:solidFill>
                  <a:srgbClr val="000000"/>
                </a:solidFill>
                <a:latin typeface="Open Sans"/>
                <a:ea typeface="Open Sans"/>
                <a:cs typeface="Open Sans"/>
                <a:sym typeface="Open Sans"/>
              </a:rPr>
              <a:t>i mô hình Random Forest, XGBoost cho kết quả khá tốt khi chạy thử, nên chúng ta sẽ tunning bộ siêu tham số tốt nhất cho hai mô hình này để cải thiện kết quả</a:t>
            </a:r>
          </a:p>
        </p:txBody>
      </p:sp>
      <p:sp>
        <p:nvSpPr>
          <p:cNvPr name="Freeform 7" id="7"/>
          <p:cNvSpPr/>
          <p:nvPr/>
        </p:nvSpPr>
        <p:spPr>
          <a:xfrm flipH="false" flipV="false" rot="0">
            <a:off x="13148247" y="-1821820"/>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521442" y="387994"/>
            <a:ext cx="6698976" cy="732744"/>
            <a:chOff x="0" y="0"/>
            <a:chExt cx="8931968" cy="976992"/>
          </a:xfrm>
        </p:grpSpPr>
        <p:grpSp>
          <p:nvGrpSpPr>
            <p:cNvPr name="Group 9" id="9"/>
            <p:cNvGrpSpPr/>
            <p:nvPr/>
          </p:nvGrpSpPr>
          <p:grpSpPr>
            <a:xfrm rot="0">
              <a:off x="0" y="0"/>
              <a:ext cx="8931968" cy="976992"/>
              <a:chOff x="0" y="0"/>
              <a:chExt cx="4921111" cy="538278"/>
            </a:xfrm>
          </p:grpSpPr>
          <p:sp>
            <p:nvSpPr>
              <p:cNvPr name="Freeform 10" id="10"/>
              <p:cNvSpPr/>
              <p:nvPr/>
            </p:nvSpPr>
            <p:spPr>
              <a:xfrm flipH="false" flipV="false" rot="0">
                <a:off x="0" y="0"/>
                <a:ext cx="4921110" cy="538278"/>
              </a:xfrm>
              <a:custGeom>
                <a:avLst/>
                <a:gdLst/>
                <a:ahLst/>
                <a:cxnLst/>
                <a:rect r="r" b="b" t="t" l="l"/>
                <a:pathLst>
                  <a:path h="538278" w="4921110">
                    <a:moveTo>
                      <a:pt x="4717910" y="0"/>
                    </a:moveTo>
                    <a:cubicBezTo>
                      <a:pt x="4830135" y="0"/>
                      <a:pt x="4921110" y="120498"/>
                      <a:pt x="4921110" y="269139"/>
                    </a:cubicBezTo>
                    <a:cubicBezTo>
                      <a:pt x="4921110" y="417781"/>
                      <a:pt x="4830135" y="538278"/>
                      <a:pt x="4717910"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1" id="11"/>
              <p:cNvSpPr txBox="true"/>
              <p:nvPr/>
            </p:nvSpPr>
            <p:spPr>
              <a:xfrm>
                <a:off x="0" y="-47625"/>
                <a:ext cx="4921111" cy="585903"/>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1019963" y="164096"/>
              <a:ext cx="6892043"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SỬ DỤNG MÔ HÌNH CƠ BẢN</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21442" y="1452563"/>
            <a:ext cx="16920092" cy="596900"/>
          </a:xfrm>
          <a:prstGeom prst="rect">
            <a:avLst/>
          </a:prstGeom>
        </p:spPr>
        <p:txBody>
          <a:bodyPr anchor="t" rtlCol="false" tIns="0" lIns="0" bIns="0" rIns="0">
            <a:spAutoFit/>
          </a:bodyPr>
          <a:lstStyle/>
          <a:p>
            <a:pPr algn="l">
              <a:lnSpc>
                <a:spcPts val="4900"/>
              </a:lnSpc>
              <a:spcBef>
                <a:spcPct val="0"/>
              </a:spcBef>
            </a:pPr>
            <a:r>
              <a:rPr lang="en-US" b="true" sz="3500">
                <a:solidFill>
                  <a:srgbClr val="000000"/>
                </a:solidFill>
                <a:latin typeface="Open Sans Bold"/>
                <a:ea typeface="Open Sans Bold"/>
                <a:cs typeface="Open Sans Bold"/>
                <a:sym typeface="Open Sans Bold"/>
              </a:rPr>
              <a:t>2. Tìm bộ siêu tham số tốt nhất cho mô hình</a:t>
            </a:r>
          </a:p>
        </p:txBody>
      </p:sp>
      <p:sp>
        <p:nvSpPr>
          <p:cNvPr name="TextBox 4" id="4"/>
          <p:cNvSpPr txBox="true"/>
          <p:nvPr/>
        </p:nvSpPr>
        <p:spPr>
          <a:xfrm rot="0">
            <a:off x="501437" y="2354262"/>
            <a:ext cx="17285127" cy="17367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Chúng ta sẽ tìm bộ siêu tham số tốt nhất cho các mô hình bằng Validation Curves, xem sai số khi thay đổi từng siêu </a:t>
            </a:r>
          </a:p>
          <a:p>
            <a:pPr algn="l">
              <a:lnSpc>
                <a:spcPts val="3499"/>
              </a:lnSpc>
              <a:spcBef>
                <a:spcPct val="0"/>
              </a:spcBef>
            </a:pPr>
            <a:r>
              <a:rPr lang="en-US" sz="2499">
                <a:solidFill>
                  <a:srgbClr val="000000"/>
                </a:solidFill>
                <a:latin typeface="Open Sans"/>
                <a:ea typeface="Open Sans"/>
                <a:cs typeface="Open Sans"/>
                <a:sym typeface="Open Sans"/>
              </a:rPr>
              <a:t>tham số trong lúc train và test, chúng ta sẽ chọn giá trị sao cho sai số sao cho cả lúc train và test thấp nhất. Phương pháp này giúp tránh overfitting, tìm được khoảng tốt nhất của một siêu tham số. Nhược điểm là từng siêu tham số tối ưu khi kết hợp chưa chắc là bộ siêu tham số tốt nhất</a:t>
            </a:r>
          </a:p>
        </p:txBody>
      </p:sp>
      <p:sp>
        <p:nvSpPr>
          <p:cNvPr name="TextBox 5" id="5"/>
          <p:cNvSpPr txBox="true"/>
          <p:nvPr/>
        </p:nvSpPr>
        <p:spPr>
          <a:xfrm rot="0">
            <a:off x="521442" y="4376738"/>
            <a:ext cx="16920092" cy="596900"/>
          </a:xfrm>
          <a:prstGeom prst="rect">
            <a:avLst/>
          </a:prstGeom>
        </p:spPr>
        <p:txBody>
          <a:bodyPr anchor="t" rtlCol="false" tIns="0" lIns="0" bIns="0" rIns="0">
            <a:spAutoFit/>
          </a:bodyPr>
          <a:lstStyle/>
          <a:p>
            <a:pPr algn="l">
              <a:lnSpc>
                <a:spcPts val="4900"/>
              </a:lnSpc>
              <a:spcBef>
                <a:spcPct val="0"/>
              </a:spcBef>
            </a:pPr>
            <a:r>
              <a:rPr lang="en-US" b="true" sz="3500">
                <a:solidFill>
                  <a:srgbClr val="000000"/>
                </a:solidFill>
                <a:latin typeface="Open Sans Bold"/>
                <a:ea typeface="Open Sans Bold"/>
                <a:cs typeface="Open Sans Bold"/>
                <a:sym typeface="Open Sans Bold"/>
              </a:rPr>
              <a:t>a) Random Forest</a:t>
            </a:r>
          </a:p>
        </p:txBody>
      </p:sp>
      <p:sp>
        <p:nvSpPr>
          <p:cNvPr name="TextBox 6" id="6"/>
          <p:cNvSpPr txBox="true"/>
          <p:nvPr/>
        </p:nvSpPr>
        <p:spPr>
          <a:xfrm rot="0">
            <a:off x="521442" y="5278437"/>
            <a:ext cx="16920092" cy="34893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Chúng ta sẽ tunning các siêu tham số sau:</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n_estimators: số lượng cây trong rừng</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max_depth: độ sâu tối đa của mỗi cây</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min_samples_split: số mẫu tối thiểu tại một nút để thực hiện phép tách.</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min_samples_leaf : số mẫu tối thiểu tại mỗi nút lá, đảm bảo lá không quá nhỏ.</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max_features: số thuộc tính ngẫu nhiên được chọn tại mỗi nút để đánh giá phép tách.</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max_samples: khi xây dựng mỗi cây, ta chọn ngẫu nhiên và có hoàn lại khoảng bao nhiêu % mẫu từ tập dữ liệu gốc</a:t>
            </a:r>
          </a:p>
        </p:txBody>
      </p:sp>
      <p:grpSp>
        <p:nvGrpSpPr>
          <p:cNvPr name="Group 7" id="7"/>
          <p:cNvGrpSpPr/>
          <p:nvPr/>
        </p:nvGrpSpPr>
        <p:grpSpPr>
          <a:xfrm rot="0">
            <a:off x="521442" y="387994"/>
            <a:ext cx="4706630" cy="732744"/>
            <a:chOff x="0" y="0"/>
            <a:chExt cx="6275507" cy="976992"/>
          </a:xfrm>
        </p:grpSpPr>
        <p:grpSp>
          <p:nvGrpSpPr>
            <p:cNvPr name="Group 8" id="8"/>
            <p:cNvGrpSpPr/>
            <p:nvPr/>
          </p:nvGrpSpPr>
          <p:grpSpPr>
            <a:xfrm rot="0">
              <a:off x="0" y="0"/>
              <a:ext cx="6275507" cy="976992"/>
              <a:chOff x="0" y="0"/>
              <a:chExt cx="3457521" cy="538278"/>
            </a:xfrm>
          </p:grpSpPr>
          <p:sp>
            <p:nvSpPr>
              <p:cNvPr name="Freeform 9" id="9"/>
              <p:cNvSpPr/>
              <p:nvPr/>
            </p:nvSpPr>
            <p:spPr>
              <a:xfrm flipH="false" flipV="false" rot="0">
                <a:off x="0" y="0"/>
                <a:ext cx="3457521" cy="538278"/>
              </a:xfrm>
              <a:custGeom>
                <a:avLst/>
                <a:gdLst/>
                <a:ahLst/>
                <a:cxnLst/>
                <a:rect r="r" b="b" t="t" l="l"/>
                <a:pathLst>
                  <a:path h="538278" w="3457521">
                    <a:moveTo>
                      <a:pt x="3254321" y="0"/>
                    </a:moveTo>
                    <a:cubicBezTo>
                      <a:pt x="3366545" y="0"/>
                      <a:pt x="3457521" y="120498"/>
                      <a:pt x="3457521" y="269139"/>
                    </a:cubicBezTo>
                    <a:cubicBezTo>
                      <a:pt x="3457521" y="417781"/>
                      <a:pt x="3366545" y="538278"/>
                      <a:pt x="3254321"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0" id="10"/>
              <p:cNvSpPr txBox="true"/>
              <p:nvPr/>
            </p:nvSpPr>
            <p:spPr>
              <a:xfrm>
                <a:off x="0" y="-47625"/>
                <a:ext cx="3457521" cy="585903"/>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716615" y="164096"/>
              <a:ext cx="4842277"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XÂY DỤNG MÔ HÌNH</a:t>
              </a:r>
            </a:p>
          </p:txBody>
        </p:sp>
      </p:grpSp>
      <p:sp>
        <p:nvSpPr>
          <p:cNvPr name="Freeform 12" id="12"/>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0284" y="1028700"/>
            <a:ext cx="5915969" cy="4547901"/>
          </a:xfrm>
          <a:custGeom>
            <a:avLst/>
            <a:gdLst/>
            <a:ahLst/>
            <a:cxnLst/>
            <a:rect r="r" b="b" t="t" l="l"/>
            <a:pathLst>
              <a:path h="4547901" w="5915969">
                <a:moveTo>
                  <a:pt x="0" y="0"/>
                </a:moveTo>
                <a:lnTo>
                  <a:pt x="5915969" y="0"/>
                </a:lnTo>
                <a:lnTo>
                  <a:pt x="5915969" y="4547901"/>
                </a:lnTo>
                <a:lnTo>
                  <a:pt x="0" y="4547901"/>
                </a:lnTo>
                <a:lnTo>
                  <a:pt x="0" y="0"/>
                </a:lnTo>
                <a:close/>
              </a:path>
            </a:pathLst>
          </a:custGeom>
          <a:blipFill>
            <a:blip r:embed="rId3"/>
            <a:stretch>
              <a:fillRect l="0" t="0" r="0" b="0"/>
            </a:stretch>
          </a:blipFill>
        </p:spPr>
      </p:sp>
      <p:sp>
        <p:nvSpPr>
          <p:cNvPr name="Freeform 4" id="4"/>
          <p:cNvSpPr/>
          <p:nvPr/>
        </p:nvSpPr>
        <p:spPr>
          <a:xfrm flipH="false" flipV="false" rot="0">
            <a:off x="6066253" y="1028700"/>
            <a:ext cx="5896792" cy="4547901"/>
          </a:xfrm>
          <a:custGeom>
            <a:avLst/>
            <a:gdLst/>
            <a:ahLst/>
            <a:cxnLst/>
            <a:rect r="r" b="b" t="t" l="l"/>
            <a:pathLst>
              <a:path h="4547901" w="5896792">
                <a:moveTo>
                  <a:pt x="0" y="0"/>
                </a:moveTo>
                <a:lnTo>
                  <a:pt x="5896792" y="0"/>
                </a:lnTo>
                <a:lnTo>
                  <a:pt x="5896792" y="4547901"/>
                </a:lnTo>
                <a:lnTo>
                  <a:pt x="0" y="4547901"/>
                </a:lnTo>
                <a:lnTo>
                  <a:pt x="0" y="0"/>
                </a:lnTo>
                <a:close/>
              </a:path>
            </a:pathLst>
          </a:custGeom>
          <a:blipFill>
            <a:blip r:embed="rId4"/>
            <a:stretch>
              <a:fillRect l="0" t="0" r="0" b="0"/>
            </a:stretch>
          </a:blipFill>
        </p:spPr>
      </p:sp>
      <p:sp>
        <p:nvSpPr>
          <p:cNvPr name="Freeform 5" id="5"/>
          <p:cNvSpPr/>
          <p:nvPr/>
        </p:nvSpPr>
        <p:spPr>
          <a:xfrm flipH="false" flipV="false" rot="0">
            <a:off x="11963045" y="1028700"/>
            <a:ext cx="5849391" cy="4547901"/>
          </a:xfrm>
          <a:custGeom>
            <a:avLst/>
            <a:gdLst/>
            <a:ahLst/>
            <a:cxnLst/>
            <a:rect r="r" b="b" t="t" l="l"/>
            <a:pathLst>
              <a:path h="4547901" w="5849391">
                <a:moveTo>
                  <a:pt x="0" y="0"/>
                </a:moveTo>
                <a:lnTo>
                  <a:pt x="5849390" y="0"/>
                </a:lnTo>
                <a:lnTo>
                  <a:pt x="5849390" y="4547901"/>
                </a:lnTo>
                <a:lnTo>
                  <a:pt x="0" y="4547901"/>
                </a:lnTo>
                <a:lnTo>
                  <a:pt x="0" y="0"/>
                </a:lnTo>
                <a:close/>
              </a:path>
            </a:pathLst>
          </a:custGeom>
          <a:blipFill>
            <a:blip r:embed="rId5"/>
            <a:stretch>
              <a:fillRect l="0" t="0" r="0" b="0"/>
            </a:stretch>
          </a:blipFill>
        </p:spPr>
      </p:sp>
      <p:sp>
        <p:nvSpPr>
          <p:cNvPr name="Freeform 6" id="6"/>
          <p:cNvSpPr/>
          <p:nvPr/>
        </p:nvSpPr>
        <p:spPr>
          <a:xfrm flipH="false" flipV="false" rot="0">
            <a:off x="176949" y="5595166"/>
            <a:ext cx="5966145" cy="4414948"/>
          </a:xfrm>
          <a:custGeom>
            <a:avLst/>
            <a:gdLst/>
            <a:ahLst/>
            <a:cxnLst/>
            <a:rect r="r" b="b" t="t" l="l"/>
            <a:pathLst>
              <a:path h="4414948" w="5966145">
                <a:moveTo>
                  <a:pt x="0" y="0"/>
                </a:moveTo>
                <a:lnTo>
                  <a:pt x="5966145" y="0"/>
                </a:lnTo>
                <a:lnTo>
                  <a:pt x="5966145" y="4414948"/>
                </a:lnTo>
                <a:lnTo>
                  <a:pt x="0" y="4414948"/>
                </a:lnTo>
                <a:lnTo>
                  <a:pt x="0" y="0"/>
                </a:lnTo>
                <a:close/>
              </a:path>
            </a:pathLst>
          </a:custGeom>
          <a:blipFill>
            <a:blip r:embed="rId6"/>
            <a:stretch>
              <a:fillRect l="0" t="0" r="0" b="0"/>
            </a:stretch>
          </a:blipFill>
        </p:spPr>
      </p:sp>
      <p:sp>
        <p:nvSpPr>
          <p:cNvPr name="Freeform 7" id="7"/>
          <p:cNvSpPr/>
          <p:nvPr/>
        </p:nvSpPr>
        <p:spPr>
          <a:xfrm flipH="false" flipV="false" rot="0">
            <a:off x="6143094" y="5576601"/>
            <a:ext cx="5896792" cy="4452078"/>
          </a:xfrm>
          <a:custGeom>
            <a:avLst/>
            <a:gdLst/>
            <a:ahLst/>
            <a:cxnLst/>
            <a:rect r="r" b="b" t="t" l="l"/>
            <a:pathLst>
              <a:path h="4452078" w="5896792">
                <a:moveTo>
                  <a:pt x="0" y="0"/>
                </a:moveTo>
                <a:lnTo>
                  <a:pt x="5896793" y="0"/>
                </a:lnTo>
                <a:lnTo>
                  <a:pt x="5896793" y="4452078"/>
                </a:lnTo>
                <a:lnTo>
                  <a:pt x="0" y="4452078"/>
                </a:lnTo>
                <a:lnTo>
                  <a:pt x="0" y="0"/>
                </a:lnTo>
                <a:close/>
              </a:path>
            </a:pathLst>
          </a:custGeom>
          <a:blipFill>
            <a:blip r:embed="rId7"/>
            <a:stretch>
              <a:fillRect l="0" t="0" r="0" b="0"/>
            </a:stretch>
          </a:blipFill>
        </p:spPr>
      </p:sp>
      <p:sp>
        <p:nvSpPr>
          <p:cNvPr name="Freeform 8" id="8"/>
          <p:cNvSpPr/>
          <p:nvPr/>
        </p:nvSpPr>
        <p:spPr>
          <a:xfrm flipH="false" flipV="false" rot="0">
            <a:off x="12039887" y="5595166"/>
            <a:ext cx="5772549" cy="4452078"/>
          </a:xfrm>
          <a:custGeom>
            <a:avLst/>
            <a:gdLst/>
            <a:ahLst/>
            <a:cxnLst/>
            <a:rect r="r" b="b" t="t" l="l"/>
            <a:pathLst>
              <a:path h="4452078" w="5772549">
                <a:moveTo>
                  <a:pt x="0" y="0"/>
                </a:moveTo>
                <a:lnTo>
                  <a:pt x="5772548" y="0"/>
                </a:lnTo>
                <a:lnTo>
                  <a:pt x="5772548" y="4452079"/>
                </a:lnTo>
                <a:lnTo>
                  <a:pt x="0" y="4452079"/>
                </a:lnTo>
                <a:lnTo>
                  <a:pt x="0" y="0"/>
                </a:lnTo>
                <a:close/>
              </a:path>
            </a:pathLst>
          </a:custGeom>
          <a:blipFill>
            <a:blip r:embed="rId8"/>
            <a:stretch>
              <a:fillRect l="0" t="0" r="0" b="0"/>
            </a:stretch>
          </a:blipFill>
        </p:spPr>
      </p:sp>
      <p:grpSp>
        <p:nvGrpSpPr>
          <p:cNvPr name="Group 9" id="9"/>
          <p:cNvGrpSpPr/>
          <p:nvPr/>
        </p:nvGrpSpPr>
        <p:grpSpPr>
          <a:xfrm rot="0">
            <a:off x="176949" y="123704"/>
            <a:ext cx="7555360" cy="732744"/>
            <a:chOff x="0" y="0"/>
            <a:chExt cx="10073813" cy="976992"/>
          </a:xfrm>
        </p:grpSpPr>
        <p:grpSp>
          <p:nvGrpSpPr>
            <p:cNvPr name="Group 10" id="10"/>
            <p:cNvGrpSpPr/>
            <p:nvPr/>
          </p:nvGrpSpPr>
          <p:grpSpPr>
            <a:xfrm rot="0">
              <a:off x="0" y="0"/>
              <a:ext cx="10073813" cy="976992"/>
              <a:chOff x="0" y="0"/>
              <a:chExt cx="5550215" cy="538278"/>
            </a:xfrm>
          </p:grpSpPr>
          <p:sp>
            <p:nvSpPr>
              <p:cNvPr name="Freeform 11" id="11"/>
              <p:cNvSpPr/>
              <p:nvPr/>
            </p:nvSpPr>
            <p:spPr>
              <a:xfrm flipH="false" flipV="false" rot="0">
                <a:off x="0" y="0"/>
                <a:ext cx="5550215" cy="538278"/>
              </a:xfrm>
              <a:custGeom>
                <a:avLst/>
                <a:gdLst/>
                <a:ahLst/>
                <a:cxnLst/>
                <a:rect r="r" b="b" t="t" l="l"/>
                <a:pathLst>
                  <a:path h="538278" w="5550215">
                    <a:moveTo>
                      <a:pt x="5347015" y="0"/>
                    </a:moveTo>
                    <a:cubicBezTo>
                      <a:pt x="5459240" y="0"/>
                      <a:pt x="5550215" y="120498"/>
                      <a:pt x="5550215" y="269139"/>
                    </a:cubicBezTo>
                    <a:cubicBezTo>
                      <a:pt x="5550215" y="417781"/>
                      <a:pt x="5459240" y="538278"/>
                      <a:pt x="5347015"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2" id="12"/>
              <p:cNvSpPr txBox="true"/>
              <p:nvPr/>
            </p:nvSpPr>
            <p:spPr>
              <a:xfrm>
                <a:off x="0" y="-47625"/>
                <a:ext cx="5550215" cy="585903"/>
              </a:xfrm>
              <a:prstGeom prst="rect">
                <a:avLst/>
              </a:prstGeom>
            </p:spPr>
            <p:txBody>
              <a:bodyPr anchor="ctr" rtlCol="false" tIns="50800" lIns="50800" bIns="50800" rIns="50800"/>
              <a:lstStyle/>
              <a:p>
                <a:pPr algn="ctr">
                  <a:lnSpc>
                    <a:spcPts val="2940"/>
                  </a:lnSpc>
                </a:pPr>
              </a:p>
            </p:txBody>
          </p:sp>
        </p:grpSp>
        <p:sp>
          <p:nvSpPr>
            <p:cNvPr name="TextBox 13" id="13"/>
            <p:cNvSpPr txBox="true"/>
            <p:nvPr/>
          </p:nvSpPr>
          <p:spPr>
            <a:xfrm rot="0">
              <a:off x="1150352" y="164096"/>
              <a:ext cx="7773108"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TÌM BỘ SIÊU THAM SỐ TỐT NHẤT</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21442" y="4982830"/>
            <a:ext cx="17245117" cy="34893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Ngoài ra bằng cách thử nghiệm các bộ siêu tham số khác, đã tìm ra một bộ siêu tham số cho kết quả tốt hơn như sau:</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max_depth: 30</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n_estimators: 130</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min_samples_split: 2</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min_samples_leaf: 1</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max_samples: 0.9999</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max_features: 6</a:t>
            </a:r>
          </a:p>
        </p:txBody>
      </p:sp>
      <p:sp>
        <p:nvSpPr>
          <p:cNvPr name="TextBox 4" id="4"/>
          <p:cNvSpPr txBox="true"/>
          <p:nvPr/>
        </p:nvSpPr>
        <p:spPr>
          <a:xfrm rot="0">
            <a:off x="521442" y="1281088"/>
            <a:ext cx="16423672" cy="34893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Qua các</a:t>
            </a:r>
            <a:r>
              <a:rPr lang="en-US" sz="2499">
                <a:solidFill>
                  <a:srgbClr val="000000"/>
                </a:solidFill>
                <a:latin typeface="Open Sans"/>
                <a:ea typeface="Open Sans"/>
                <a:cs typeface="Open Sans"/>
                <a:sym typeface="Open Sans"/>
              </a:rPr>
              <a:t> biểu đồ trên, chúng ta thấy bộ siêu tham số tốt nhất là: </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max_depth: 30</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n_estimators: 100</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min_samples_split: 2</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min_samples_leaf: 1</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max_samples: 0.8</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max_features: 7</a:t>
            </a:r>
          </a:p>
          <a:p>
            <a:pPr algn="l">
              <a:lnSpc>
                <a:spcPts val="3499"/>
              </a:lnSpc>
              <a:spcBef>
                <a:spcPct val="0"/>
              </a:spcBef>
            </a:pPr>
          </a:p>
        </p:txBody>
      </p:sp>
      <p:sp>
        <p:nvSpPr>
          <p:cNvPr name="TextBox 5" id="5"/>
          <p:cNvSpPr txBox="true"/>
          <p:nvPr/>
        </p:nvSpPr>
        <p:spPr>
          <a:xfrm rot="0">
            <a:off x="521442" y="9272079"/>
            <a:ext cx="17245117" cy="8604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Điểu này xảy ra là vì các siêu tham số tương tác lẫn nhau, giá trị tốt nhất khi xét riêng lẻ không đảm bảo tạo ra tổ hợp tốt nhất cho mô hình</a:t>
            </a:r>
          </a:p>
        </p:txBody>
      </p:sp>
      <p:grpSp>
        <p:nvGrpSpPr>
          <p:cNvPr name="Group 6" id="6"/>
          <p:cNvGrpSpPr/>
          <p:nvPr/>
        </p:nvGrpSpPr>
        <p:grpSpPr>
          <a:xfrm rot="0">
            <a:off x="521442" y="387994"/>
            <a:ext cx="7555360" cy="732744"/>
            <a:chOff x="0" y="0"/>
            <a:chExt cx="10073813" cy="976992"/>
          </a:xfrm>
        </p:grpSpPr>
        <p:grpSp>
          <p:nvGrpSpPr>
            <p:cNvPr name="Group 7" id="7"/>
            <p:cNvGrpSpPr/>
            <p:nvPr/>
          </p:nvGrpSpPr>
          <p:grpSpPr>
            <a:xfrm rot="0">
              <a:off x="0" y="0"/>
              <a:ext cx="10073813" cy="976992"/>
              <a:chOff x="0" y="0"/>
              <a:chExt cx="5550215" cy="538278"/>
            </a:xfrm>
          </p:grpSpPr>
          <p:sp>
            <p:nvSpPr>
              <p:cNvPr name="Freeform 8" id="8"/>
              <p:cNvSpPr/>
              <p:nvPr/>
            </p:nvSpPr>
            <p:spPr>
              <a:xfrm flipH="false" flipV="false" rot="0">
                <a:off x="0" y="0"/>
                <a:ext cx="5550215" cy="538278"/>
              </a:xfrm>
              <a:custGeom>
                <a:avLst/>
                <a:gdLst/>
                <a:ahLst/>
                <a:cxnLst/>
                <a:rect r="r" b="b" t="t" l="l"/>
                <a:pathLst>
                  <a:path h="538278" w="5550215">
                    <a:moveTo>
                      <a:pt x="5347015" y="0"/>
                    </a:moveTo>
                    <a:cubicBezTo>
                      <a:pt x="5459240" y="0"/>
                      <a:pt x="5550215" y="120498"/>
                      <a:pt x="5550215" y="269139"/>
                    </a:cubicBezTo>
                    <a:cubicBezTo>
                      <a:pt x="5550215" y="417781"/>
                      <a:pt x="5459240" y="538278"/>
                      <a:pt x="5347015"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9" id="9"/>
              <p:cNvSpPr txBox="true"/>
              <p:nvPr/>
            </p:nvSpPr>
            <p:spPr>
              <a:xfrm>
                <a:off x="0" y="-47625"/>
                <a:ext cx="5550215" cy="585903"/>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1150352" y="164096"/>
              <a:ext cx="7773108"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TÌM BỘ SIÊU THAM SỐ TỐT NHẤT</a:t>
              </a:r>
            </a:p>
          </p:txBody>
        </p:sp>
      </p:grpSp>
      <p:sp>
        <p:nvSpPr>
          <p:cNvPr name="Freeform 11" id="11"/>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757392" y="1268394"/>
            <a:ext cx="14971003" cy="4222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Kết quả của mô hình sau khi tunning bộ siêu tham số như sau</a:t>
            </a:r>
          </a:p>
        </p:txBody>
      </p:sp>
      <p:sp>
        <p:nvSpPr>
          <p:cNvPr name="TextBox 4" id="4"/>
          <p:cNvSpPr txBox="true"/>
          <p:nvPr/>
        </p:nvSpPr>
        <p:spPr>
          <a:xfrm rot="0">
            <a:off x="757392" y="5784326"/>
            <a:ext cx="17245117"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So sánh với mô hình ban đầu, đã có cải thiện hơn so với mô hình ban đầu, tuy nhiên không đáng kể. Mô hình Random Forest mặc định đã có khả năng dự đoán chính xác cao gần bằng so với mô hình đã chỉnh siêu tham số tối ưu</a:t>
            </a:r>
          </a:p>
        </p:txBody>
      </p:sp>
      <p:sp>
        <p:nvSpPr>
          <p:cNvPr name="TextBox 5" id="5"/>
          <p:cNvSpPr txBox="true"/>
          <p:nvPr/>
        </p:nvSpPr>
        <p:spPr>
          <a:xfrm rot="0">
            <a:off x="757392" y="6930501"/>
            <a:ext cx="16920092" cy="596900"/>
          </a:xfrm>
          <a:prstGeom prst="rect">
            <a:avLst/>
          </a:prstGeom>
        </p:spPr>
        <p:txBody>
          <a:bodyPr anchor="t" rtlCol="false" tIns="0" lIns="0" bIns="0" rIns="0">
            <a:spAutoFit/>
          </a:bodyPr>
          <a:lstStyle/>
          <a:p>
            <a:pPr algn="l">
              <a:lnSpc>
                <a:spcPts val="4900"/>
              </a:lnSpc>
              <a:spcBef>
                <a:spcPct val="0"/>
              </a:spcBef>
            </a:pPr>
            <a:r>
              <a:rPr lang="en-US" b="true" sz="3500">
                <a:solidFill>
                  <a:srgbClr val="000000"/>
                </a:solidFill>
                <a:latin typeface="Open Sans Bold"/>
                <a:ea typeface="Open Sans Bold"/>
                <a:cs typeface="Open Sans Bold"/>
                <a:sym typeface="Open Sans Bold"/>
              </a:rPr>
              <a:t>b) XGBoost</a:t>
            </a:r>
          </a:p>
        </p:txBody>
      </p:sp>
      <p:sp>
        <p:nvSpPr>
          <p:cNvPr name="TextBox 6" id="6"/>
          <p:cNvSpPr txBox="true"/>
          <p:nvPr/>
        </p:nvSpPr>
        <p:spPr>
          <a:xfrm rot="0">
            <a:off x="757392" y="7832201"/>
            <a:ext cx="16920092" cy="26130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Chúng ta tối ưu các tham số sau:</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n_estimators : thêm cây vào mô hình sau bao nhiêu vòng lặp</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max_depth: độ sâu tối đa của mỗi cây</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learning_rate: mức đóng góp của mỗi cây mới vào dự đoán chung</a:t>
            </a:r>
          </a:p>
          <a:p>
            <a:pPr algn="l">
              <a:lnSpc>
                <a:spcPts val="3499"/>
              </a:lnSpc>
              <a:spcBef>
                <a:spcPct val="0"/>
              </a:spcBef>
            </a:pPr>
          </a:p>
          <a:p>
            <a:pPr algn="l">
              <a:lnSpc>
                <a:spcPts val="3499"/>
              </a:lnSpc>
              <a:spcBef>
                <a:spcPct val="0"/>
              </a:spcBef>
            </a:pPr>
          </a:p>
        </p:txBody>
      </p:sp>
      <p:grpSp>
        <p:nvGrpSpPr>
          <p:cNvPr name="Group 7" id="7"/>
          <p:cNvGrpSpPr/>
          <p:nvPr/>
        </p:nvGrpSpPr>
        <p:grpSpPr>
          <a:xfrm rot="0">
            <a:off x="521442" y="387994"/>
            <a:ext cx="7555360" cy="732744"/>
            <a:chOff x="0" y="0"/>
            <a:chExt cx="10073813" cy="976992"/>
          </a:xfrm>
        </p:grpSpPr>
        <p:grpSp>
          <p:nvGrpSpPr>
            <p:cNvPr name="Group 8" id="8"/>
            <p:cNvGrpSpPr/>
            <p:nvPr/>
          </p:nvGrpSpPr>
          <p:grpSpPr>
            <a:xfrm rot="0">
              <a:off x="0" y="0"/>
              <a:ext cx="10073813" cy="976992"/>
              <a:chOff x="0" y="0"/>
              <a:chExt cx="5550215" cy="538278"/>
            </a:xfrm>
          </p:grpSpPr>
          <p:sp>
            <p:nvSpPr>
              <p:cNvPr name="Freeform 9" id="9"/>
              <p:cNvSpPr/>
              <p:nvPr/>
            </p:nvSpPr>
            <p:spPr>
              <a:xfrm flipH="false" flipV="false" rot="0">
                <a:off x="0" y="0"/>
                <a:ext cx="5550215" cy="538278"/>
              </a:xfrm>
              <a:custGeom>
                <a:avLst/>
                <a:gdLst/>
                <a:ahLst/>
                <a:cxnLst/>
                <a:rect r="r" b="b" t="t" l="l"/>
                <a:pathLst>
                  <a:path h="538278" w="5550215">
                    <a:moveTo>
                      <a:pt x="5347015" y="0"/>
                    </a:moveTo>
                    <a:cubicBezTo>
                      <a:pt x="5459240" y="0"/>
                      <a:pt x="5550215" y="120498"/>
                      <a:pt x="5550215" y="269139"/>
                    </a:cubicBezTo>
                    <a:cubicBezTo>
                      <a:pt x="5550215" y="417781"/>
                      <a:pt x="5459240" y="538278"/>
                      <a:pt x="5347015"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0" id="10"/>
              <p:cNvSpPr txBox="true"/>
              <p:nvPr/>
            </p:nvSpPr>
            <p:spPr>
              <a:xfrm>
                <a:off x="0" y="-47625"/>
                <a:ext cx="5550215" cy="585903"/>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1150352" y="164096"/>
              <a:ext cx="7773108"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TÌM BỘ SIÊU THAM SỐ TỐT NHẤT</a:t>
              </a:r>
            </a:p>
          </p:txBody>
        </p:sp>
      </p:grpSp>
      <p:graphicFrame>
        <p:nvGraphicFramePr>
          <p:cNvPr name="Table 12" id="12"/>
          <p:cNvGraphicFramePr>
            <a:graphicFrameLocks noGrp="true"/>
          </p:cNvGraphicFramePr>
          <p:nvPr/>
        </p:nvGraphicFramePr>
        <p:xfrm>
          <a:off x="2070950" y="1885950"/>
          <a:ext cx="13170257" cy="3257550"/>
        </p:xfrm>
        <a:graphic>
          <a:graphicData uri="http://schemas.openxmlformats.org/drawingml/2006/table">
            <a:tbl>
              <a:tblPr/>
              <a:tblGrid>
                <a:gridCol w="4517999"/>
                <a:gridCol w="2200836"/>
                <a:gridCol w="2193648"/>
                <a:gridCol w="2193648"/>
                <a:gridCol w="2064126"/>
              </a:tblGrid>
              <a:tr h="1031236">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Mô hình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RMSE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WMAE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236">
                <a:tc>
                  <a:txBody>
                    <a:bodyPr anchor="t" rtlCol="false"/>
                    <a:lstStyle/>
                    <a:p>
                      <a:pPr algn="ctr">
                        <a:lnSpc>
                          <a:spcPts val="2940"/>
                        </a:lnSpc>
                        <a:defRPr/>
                      </a:pPr>
                      <a:r>
                        <a:rPr lang="en-US" sz="2100">
                          <a:solidFill>
                            <a:srgbClr val="000000"/>
                          </a:solidFill>
                          <a:latin typeface="Open Sauce"/>
                          <a:ea typeface="Open Sauce"/>
                          <a:cs typeface="Open Sauce"/>
                          <a:sym typeface="Open Sauce"/>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8667219.43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1234.31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2944.01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1370.91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5078">
                <a:tc>
                  <a:txBody>
                    <a:bodyPr anchor="t" rtlCol="false"/>
                    <a:lstStyle/>
                    <a:p>
                      <a:pPr algn="ctr">
                        <a:lnSpc>
                          <a:spcPts val="2940"/>
                        </a:lnSpc>
                        <a:defRPr/>
                      </a:pPr>
                      <a:r>
                        <a:rPr lang="en-US" sz="2100">
                          <a:solidFill>
                            <a:srgbClr val="000000"/>
                          </a:solidFill>
                          <a:latin typeface="Open Sauce"/>
                          <a:ea typeface="Open Sauce"/>
                          <a:cs typeface="Open Sauce"/>
                          <a:sym typeface="Open Sauce"/>
                        </a:rPr>
                        <a:t>Random Forest (hyperparameter tunning)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8449648.91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1220.08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2906.82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1352.00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13" id="13"/>
          <p:cNvSpPr/>
          <p:nvPr/>
        </p:nvSpPr>
        <p:spPr>
          <a:xfrm flipH="false" flipV="false" rot="0">
            <a:off x="10698367" y="4114557"/>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40243" y="1381396"/>
            <a:ext cx="5795697" cy="4448198"/>
          </a:xfrm>
          <a:custGeom>
            <a:avLst/>
            <a:gdLst/>
            <a:ahLst/>
            <a:cxnLst/>
            <a:rect r="r" b="b" t="t" l="l"/>
            <a:pathLst>
              <a:path h="4448198" w="5795697">
                <a:moveTo>
                  <a:pt x="0" y="0"/>
                </a:moveTo>
                <a:lnTo>
                  <a:pt x="5795697" y="0"/>
                </a:lnTo>
                <a:lnTo>
                  <a:pt x="5795697" y="4448197"/>
                </a:lnTo>
                <a:lnTo>
                  <a:pt x="0" y="4448197"/>
                </a:lnTo>
                <a:lnTo>
                  <a:pt x="0" y="0"/>
                </a:lnTo>
                <a:close/>
              </a:path>
            </a:pathLst>
          </a:custGeom>
          <a:blipFill>
            <a:blip r:embed="rId3"/>
            <a:stretch>
              <a:fillRect l="0" t="0" r="0" b="0"/>
            </a:stretch>
          </a:blipFill>
        </p:spPr>
      </p:sp>
      <p:sp>
        <p:nvSpPr>
          <p:cNvPr name="Freeform 4" id="4"/>
          <p:cNvSpPr/>
          <p:nvPr/>
        </p:nvSpPr>
        <p:spPr>
          <a:xfrm flipH="false" flipV="false" rot="0">
            <a:off x="6235940" y="1381396"/>
            <a:ext cx="5739610" cy="4448198"/>
          </a:xfrm>
          <a:custGeom>
            <a:avLst/>
            <a:gdLst/>
            <a:ahLst/>
            <a:cxnLst/>
            <a:rect r="r" b="b" t="t" l="l"/>
            <a:pathLst>
              <a:path h="4448198" w="5739610">
                <a:moveTo>
                  <a:pt x="0" y="0"/>
                </a:moveTo>
                <a:lnTo>
                  <a:pt x="5739609" y="0"/>
                </a:lnTo>
                <a:lnTo>
                  <a:pt x="5739609" y="4448197"/>
                </a:lnTo>
                <a:lnTo>
                  <a:pt x="0" y="4448197"/>
                </a:lnTo>
                <a:lnTo>
                  <a:pt x="0" y="0"/>
                </a:lnTo>
                <a:close/>
              </a:path>
            </a:pathLst>
          </a:custGeom>
          <a:blipFill>
            <a:blip r:embed="rId4"/>
            <a:stretch>
              <a:fillRect l="0" t="0" r="0" b="0"/>
            </a:stretch>
          </a:blipFill>
        </p:spPr>
      </p:sp>
      <p:grpSp>
        <p:nvGrpSpPr>
          <p:cNvPr name="Group 5" id="5"/>
          <p:cNvGrpSpPr/>
          <p:nvPr/>
        </p:nvGrpSpPr>
        <p:grpSpPr>
          <a:xfrm rot="0">
            <a:off x="521442" y="387994"/>
            <a:ext cx="7555360" cy="732744"/>
            <a:chOff x="0" y="0"/>
            <a:chExt cx="10073813" cy="976992"/>
          </a:xfrm>
        </p:grpSpPr>
        <p:grpSp>
          <p:nvGrpSpPr>
            <p:cNvPr name="Group 6" id="6"/>
            <p:cNvGrpSpPr/>
            <p:nvPr/>
          </p:nvGrpSpPr>
          <p:grpSpPr>
            <a:xfrm rot="0">
              <a:off x="0" y="0"/>
              <a:ext cx="10073813" cy="976992"/>
              <a:chOff x="0" y="0"/>
              <a:chExt cx="5550215" cy="538278"/>
            </a:xfrm>
          </p:grpSpPr>
          <p:sp>
            <p:nvSpPr>
              <p:cNvPr name="Freeform 7" id="7"/>
              <p:cNvSpPr/>
              <p:nvPr/>
            </p:nvSpPr>
            <p:spPr>
              <a:xfrm flipH="false" flipV="false" rot="0">
                <a:off x="0" y="0"/>
                <a:ext cx="5550215" cy="538278"/>
              </a:xfrm>
              <a:custGeom>
                <a:avLst/>
                <a:gdLst/>
                <a:ahLst/>
                <a:cxnLst/>
                <a:rect r="r" b="b" t="t" l="l"/>
                <a:pathLst>
                  <a:path h="538278" w="5550215">
                    <a:moveTo>
                      <a:pt x="5347015" y="0"/>
                    </a:moveTo>
                    <a:cubicBezTo>
                      <a:pt x="5459240" y="0"/>
                      <a:pt x="5550215" y="120498"/>
                      <a:pt x="5550215" y="269139"/>
                    </a:cubicBezTo>
                    <a:cubicBezTo>
                      <a:pt x="5550215" y="417781"/>
                      <a:pt x="5459240" y="538278"/>
                      <a:pt x="5347015"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8" id="8"/>
              <p:cNvSpPr txBox="true"/>
              <p:nvPr/>
            </p:nvSpPr>
            <p:spPr>
              <a:xfrm>
                <a:off x="0" y="-47625"/>
                <a:ext cx="5550215" cy="585903"/>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1150352" y="164096"/>
              <a:ext cx="7773108"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TÌM BỘ SIÊU THAM SỐ TỐT NHẤT</a:t>
              </a:r>
            </a:p>
          </p:txBody>
        </p:sp>
      </p:grpSp>
      <p:sp>
        <p:nvSpPr>
          <p:cNvPr name="Freeform 10" id="10"/>
          <p:cNvSpPr/>
          <p:nvPr/>
        </p:nvSpPr>
        <p:spPr>
          <a:xfrm flipH="false" flipV="false" rot="0">
            <a:off x="11975549" y="1381396"/>
            <a:ext cx="5872208" cy="4448198"/>
          </a:xfrm>
          <a:custGeom>
            <a:avLst/>
            <a:gdLst/>
            <a:ahLst/>
            <a:cxnLst/>
            <a:rect r="r" b="b" t="t" l="l"/>
            <a:pathLst>
              <a:path h="4448198" w="5872208">
                <a:moveTo>
                  <a:pt x="0" y="0"/>
                </a:moveTo>
                <a:lnTo>
                  <a:pt x="5872208" y="0"/>
                </a:lnTo>
                <a:lnTo>
                  <a:pt x="5872208" y="4448197"/>
                </a:lnTo>
                <a:lnTo>
                  <a:pt x="0" y="4448197"/>
                </a:lnTo>
                <a:lnTo>
                  <a:pt x="0" y="0"/>
                </a:lnTo>
                <a:close/>
              </a:path>
            </a:pathLst>
          </a:custGeom>
          <a:blipFill>
            <a:blip r:embed="rId5"/>
            <a:stretch>
              <a:fillRect l="0" t="0" r="0" b="0"/>
            </a:stretch>
          </a:blipFill>
        </p:spPr>
      </p:sp>
      <p:sp>
        <p:nvSpPr>
          <p:cNvPr name="TextBox 11" id="11"/>
          <p:cNvSpPr txBox="true"/>
          <p:nvPr/>
        </p:nvSpPr>
        <p:spPr>
          <a:xfrm rot="0">
            <a:off x="1028700" y="6409297"/>
            <a:ext cx="7976878" cy="21748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Qua các</a:t>
            </a:r>
            <a:r>
              <a:rPr lang="en-US" sz="2499">
                <a:solidFill>
                  <a:srgbClr val="000000"/>
                </a:solidFill>
                <a:latin typeface="Open Sans"/>
                <a:ea typeface="Open Sans"/>
                <a:cs typeface="Open Sans"/>
                <a:sym typeface="Open Sans"/>
              </a:rPr>
              <a:t> biểu đồ trên và thử nghiệm trên các bộ tham số khác nhau, tìm được bộ tham số tốt nhất là:</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n_estimators = 500</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max_depth = 20</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learn</a:t>
            </a:r>
            <a:r>
              <a:rPr lang="en-US" sz="2499">
                <a:solidFill>
                  <a:srgbClr val="000000"/>
                </a:solidFill>
                <a:latin typeface="Open Sans"/>
                <a:ea typeface="Open Sans"/>
                <a:cs typeface="Open Sans"/>
                <a:sym typeface="Open Sans"/>
              </a:rPr>
              <a:t>ing_rate = 0.8</a:t>
            </a:r>
          </a:p>
        </p:txBody>
      </p:sp>
      <p:sp>
        <p:nvSpPr>
          <p:cNvPr name="Freeform 12" id="12"/>
          <p:cNvSpPr/>
          <p:nvPr/>
        </p:nvSpPr>
        <p:spPr>
          <a:xfrm flipH="false" flipV="false" rot="0">
            <a:off x="10139398" y="4012907"/>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734784" y="1206654"/>
            <a:ext cx="14971003" cy="4222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Kết quả của mô hình sau khi tunning bộ siêu tham số như sau</a:t>
            </a:r>
          </a:p>
        </p:txBody>
      </p:sp>
      <p:sp>
        <p:nvSpPr>
          <p:cNvPr name="TextBox 4" id="4"/>
          <p:cNvSpPr txBox="true"/>
          <p:nvPr/>
        </p:nvSpPr>
        <p:spPr>
          <a:xfrm rot="0">
            <a:off x="734784" y="5779815"/>
            <a:ext cx="17553216"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Sau kh</a:t>
            </a:r>
            <a:r>
              <a:rPr lang="en-US" sz="2499">
                <a:solidFill>
                  <a:srgbClr val="000000"/>
                </a:solidFill>
                <a:latin typeface="Open Sans"/>
                <a:ea typeface="Open Sans"/>
                <a:cs typeface="Open Sans"/>
                <a:sym typeface="Open Sans"/>
              </a:rPr>
              <a:t>i chọn bộ siêu tham số, sai số của mô hình XGBoost đã cải thiện rất nhiều so với mô hình ban đầu, điều này là vì XGBoost có rất nhiều siêu tham số ảnh hưởng trực tiếp đến khả năng học và khái quát hoá của mô hình. Sau khi chọn được bộ siêu tham số phù hợp với dữ liệu, kết quả đã cải thiện</a:t>
            </a:r>
          </a:p>
        </p:txBody>
      </p:sp>
      <p:sp>
        <p:nvSpPr>
          <p:cNvPr name="TextBox 5" id="5"/>
          <p:cNvSpPr txBox="true"/>
          <p:nvPr/>
        </p:nvSpPr>
        <p:spPr>
          <a:xfrm rot="0">
            <a:off x="734784" y="7398969"/>
            <a:ext cx="16920092" cy="596900"/>
          </a:xfrm>
          <a:prstGeom prst="rect">
            <a:avLst/>
          </a:prstGeom>
        </p:spPr>
        <p:txBody>
          <a:bodyPr anchor="t" rtlCol="false" tIns="0" lIns="0" bIns="0" rIns="0">
            <a:spAutoFit/>
          </a:bodyPr>
          <a:lstStyle/>
          <a:p>
            <a:pPr algn="l">
              <a:lnSpc>
                <a:spcPts val="4900"/>
              </a:lnSpc>
              <a:spcBef>
                <a:spcPct val="0"/>
              </a:spcBef>
            </a:pPr>
            <a:r>
              <a:rPr lang="en-US" b="true" sz="3500">
                <a:solidFill>
                  <a:srgbClr val="000000"/>
                </a:solidFill>
                <a:latin typeface="Open Sans Bold"/>
                <a:ea typeface="Open Sans Bold"/>
                <a:cs typeface="Open Sans Bold"/>
                <a:sym typeface="Open Sans Bold"/>
              </a:rPr>
              <a:t>3) Kết hợp mô hình</a:t>
            </a:r>
          </a:p>
        </p:txBody>
      </p:sp>
      <p:sp>
        <p:nvSpPr>
          <p:cNvPr name="TextBox 6" id="6"/>
          <p:cNvSpPr txBox="true"/>
          <p:nvPr/>
        </p:nvSpPr>
        <p:spPr>
          <a:xfrm rot="0">
            <a:off x="734784" y="8199844"/>
            <a:ext cx="17553216"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Sau khi tìm ra b</a:t>
            </a:r>
            <a:r>
              <a:rPr lang="en-US" sz="2499">
                <a:solidFill>
                  <a:srgbClr val="000000"/>
                </a:solidFill>
                <a:latin typeface="Open Sans"/>
                <a:ea typeface="Open Sans"/>
                <a:cs typeface="Open Sans"/>
                <a:sym typeface="Open Sans"/>
              </a:rPr>
              <a:t>ộ siêu tham số tốt nhất cho mô hình Random Forest và XGBoost, chúng ta sẽ thử kết hợp kết quả của hai mô hình.  XGBoost có khả năng tìm ra các quan hệ phức tạp trong dữ liệu rất tốt, trong khi Random Forest ít bị ảnh hưởng bởi dữ liệu nhiễu. Việc kết hợp giúp mô hình vừa ổn định trước nhiễu, vừa học được các mẫu phức tạp, tăng tính chính xác và khả năng lệch giá trị so với việc chỉ dùng riêng mỗi mô hình</a:t>
            </a:r>
          </a:p>
        </p:txBody>
      </p:sp>
      <p:grpSp>
        <p:nvGrpSpPr>
          <p:cNvPr name="Group 7" id="7"/>
          <p:cNvGrpSpPr/>
          <p:nvPr/>
        </p:nvGrpSpPr>
        <p:grpSpPr>
          <a:xfrm rot="0">
            <a:off x="521442" y="387994"/>
            <a:ext cx="7555360" cy="732744"/>
            <a:chOff x="0" y="0"/>
            <a:chExt cx="10073813" cy="976992"/>
          </a:xfrm>
        </p:grpSpPr>
        <p:grpSp>
          <p:nvGrpSpPr>
            <p:cNvPr name="Group 8" id="8"/>
            <p:cNvGrpSpPr/>
            <p:nvPr/>
          </p:nvGrpSpPr>
          <p:grpSpPr>
            <a:xfrm rot="0">
              <a:off x="0" y="0"/>
              <a:ext cx="10073813" cy="976992"/>
              <a:chOff x="0" y="0"/>
              <a:chExt cx="5550215" cy="538278"/>
            </a:xfrm>
          </p:grpSpPr>
          <p:sp>
            <p:nvSpPr>
              <p:cNvPr name="Freeform 9" id="9"/>
              <p:cNvSpPr/>
              <p:nvPr/>
            </p:nvSpPr>
            <p:spPr>
              <a:xfrm flipH="false" flipV="false" rot="0">
                <a:off x="0" y="0"/>
                <a:ext cx="5550215" cy="538278"/>
              </a:xfrm>
              <a:custGeom>
                <a:avLst/>
                <a:gdLst/>
                <a:ahLst/>
                <a:cxnLst/>
                <a:rect r="r" b="b" t="t" l="l"/>
                <a:pathLst>
                  <a:path h="538278" w="5550215">
                    <a:moveTo>
                      <a:pt x="5347015" y="0"/>
                    </a:moveTo>
                    <a:cubicBezTo>
                      <a:pt x="5459240" y="0"/>
                      <a:pt x="5550215" y="120498"/>
                      <a:pt x="5550215" y="269139"/>
                    </a:cubicBezTo>
                    <a:cubicBezTo>
                      <a:pt x="5550215" y="417781"/>
                      <a:pt x="5459240" y="538278"/>
                      <a:pt x="5347015"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0" id="10"/>
              <p:cNvSpPr txBox="true"/>
              <p:nvPr/>
            </p:nvSpPr>
            <p:spPr>
              <a:xfrm>
                <a:off x="0" y="-47625"/>
                <a:ext cx="5550215" cy="585903"/>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1150352" y="164096"/>
              <a:ext cx="7773108"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TÌM BỘ SIÊU THAM SỐ TỐT NHẤT</a:t>
              </a:r>
            </a:p>
          </p:txBody>
        </p:sp>
      </p:grpSp>
      <p:graphicFrame>
        <p:nvGraphicFramePr>
          <p:cNvPr name="Table 12" id="12"/>
          <p:cNvGraphicFramePr>
            <a:graphicFrameLocks noGrp="true"/>
          </p:cNvGraphicFramePr>
          <p:nvPr/>
        </p:nvGraphicFramePr>
        <p:xfrm>
          <a:off x="2535529" y="1885950"/>
          <a:ext cx="13170257" cy="3257550"/>
        </p:xfrm>
        <a:graphic>
          <a:graphicData uri="http://schemas.openxmlformats.org/drawingml/2006/table">
            <a:tbl>
              <a:tblPr/>
              <a:tblGrid>
                <a:gridCol w="4517999"/>
                <a:gridCol w="2200836"/>
                <a:gridCol w="2193648"/>
                <a:gridCol w="2193648"/>
                <a:gridCol w="2064126"/>
              </a:tblGrid>
              <a:tr h="1031236">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Mô hình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RMSE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WMAE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236">
                <a:tc>
                  <a:txBody>
                    <a:bodyPr anchor="t" rtlCol="false"/>
                    <a:lstStyle/>
                    <a:p>
                      <a:pPr algn="ctr">
                        <a:lnSpc>
                          <a:spcPts val="2940"/>
                        </a:lnSpc>
                        <a:defRPr/>
                      </a:pPr>
                      <a:r>
                        <a:rPr lang="en-US" sz="2100">
                          <a:solidFill>
                            <a:srgbClr val="000000"/>
                          </a:solidFill>
                          <a:latin typeface="Open Sauce"/>
                          <a:ea typeface="Open Sauce"/>
                          <a:cs typeface="Open Sauce"/>
                          <a:sym typeface="Open Sauce"/>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26150054.35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2954.91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5113.71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3081.07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5078">
                <a:tc>
                  <a:txBody>
                    <a:bodyPr anchor="t" rtlCol="false"/>
                    <a:lstStyle/>
                    <a:p>
                      <a:pPr algn="ctr">
                        <a:lnSpc>
                          <a:spcPts val="2940"/>
                        </a:lnSpc>
                        <a:defRPr/>
                      </a:pPr>
                      <a:r>
                        <a:rPr lang="en-US" sz="2100">
                          <a:solidFill>
                            <a:srgbClr val="000000"/>
                          </a:solidFill>
                          <a:latin typeface="Open Sauce"/>
                          <a:ea typeface="Open Sauce"/>
                          <a:cs typeface="Open Sauce"/>
                          <a:sym typeface="Open Sauce"/>
                        </a:rPr>
                        <a:t>XGBoost </a:t>
                      </a:r>
                      <a:endParaRPr lang="en-US" sz="1100"/>
                    </a:p>
                    <a:p>
                      <a:pPr algn="ctr">
                        <a:lnSpc>
                          <a:spcPts val="2940"/>
                        </a:lnSpc>
                      </a:pPr>
                      <a:r>
                        <a:rPr lang="en-US" sz="2100">
                          <a:solidFill>
                            <a:srgbClr val="000000"/>
                          </a:solidFill>
                          <a:latin typeface="Open Sauce"/>
                          <a:ea typeface="Open Sauce"/>
                          <a:cs typeface="Open Sauce"/>
                          <a:sym typeface="Open Sauce"/>
                        </a:rPr>
                        <a:t>(hyperparameter tunning)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8448900.79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1368.28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2906.69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1470.96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13" id="13"/>
          <p:cNvSpPr/>
          <p:nvPr/>
        </p:nvSpPr>
        <p:spPr>
          <a:xfrm flipH="false" flipV="false" rot="0">
            <a:off x="11664153" y="4012907"/>
            <a:ext cx="13958236" cy="13958236"/>
          </a:xfrm>
          <a:custGeom>
            <a:avLst/>
            <a:gdLst/>
            <a:ahLst/>
            <a:cxnLst/>
            <a:rect r="r" b="b" t="t" l="l"/>
            <a:pathLst>
              <a:path h="13958236" w="13958236">
                <a:moveTo>
                  <a:pt x="0" y="0"/>
                </a:moveTo>
                <a:lnTo>
                  <a:pt x="13958235" y="0"/>
                </a:lnTo>
                <a:lnTo>
                  <a:pt x="13958235"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44050" y="295956"/>
            <a:ext cx="4706630" cy="732744"/>
            <a:chOff x="0" y="0"/>
            <a:chExt cx="6275507" cy="976992"/>
          </a:xfrm>
        </p:grpSpPr>
        <p:grpSp>
          <p:nvGrpSpPr>
            <p:cNvPr name="Group 4" id="4"/>
            <p:cNvGrpSpPr/>
            <p:nvPr/>
          </p:nvGrpSpPr>
          <p:grpSpPr>
            <a:xfrm rot="0">
              <a:off x="0" y="0"/>
              <a:ext cx="6275507" cy="976992"/>
              <a:chOff x="0" y="0"/>
              <a:chExt cx="3457521" cy="538278"/>
            </a:xfrm>
          </p:grpSpPr>
          <p:sp>
            <p:nvSpPr>
              <p:cNvPr name="Freeform 5" id="5"/>
              <p:cNvSpPr/>
              <p:nvPr/>
            </p:nvSpPr>
            <p:spPr>
              <a:xfrm flipH="false" flipV="false" rot="0">
                <a:off x="0" y="0"/>
                <a:ext cx="3457521" cy="538278"/>
              </a:xfrm>
              <a:custGeom>
                <a:avLst/>
                <a:gdLst/>
                <a:ahLst/>
                <a:cxnLst/>
                <a:rect r="r" b="b" t="t" l="l"/>
                <a:pathLst>
                  <a:path h="538278" w="3457521">
                    <a:moveTo>
                      <a:pt x="3254321" y="0"/>
                    </a:moveTo>
                    <a:cubicBezTo>
                      <a:pt x="3366545" y="0"/>
                      <a:pt x="3457521" y="120498"/>
                      <a:pt x="3457521" y="269139"/>
                    </a:cubicBezTo>
                    <a:cubicBezTo>
                      <a:pt x="3457521" y="417781"/>
                      <a:pt x="3366545" y="538278"/>
                      <a:pt x="3254321"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6" id="6"/>
              <p:cNvSpPr txBox="true"/>
              <p:nvPr/>
            </p:nvSpPr>
            <p:spPr>
              <a:xfrm>
                <a:off x="0" y="-47625"/>
                <a:ext cx="3457521" cy="585903"/>
              </a:xfrm>
              <a:prstGeom prst="rect">
                <a:avLst/>
              </a:prstGeom>
            </p:spPr>
            <p:txBody>
              <a:bodyPr anchor="ctr" rtlCol="false" tIns="50800" lIns="50800" bIns="50800" rIns="50800"/>
              <a:lstStyle/>
              <a:p>
                <a:pPr algn="ctr">
                  <a:lnSpc>
                    <a:spcPts val="2940"/>
                  </a:lnSpc>
                </a:pPr>
              </a:p>
            </p:txBody>
          </p:sp>
        </p:grpSp>
        <p:sp>
          <p:nvSpPr>
            <p:cNvPr name="TextBox 7" id="7"/>
            <p:cNvSpPr txBox="true"/>
            <p:nvPr/>
          </p:nvSpPr>
          <p:spPr>
            <a:xfrm rot="0">
              <a:off x="716615" y="164096"/>
              <a:ext cx="4842277"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KẾT HỢP MÔ HÌNH</a:t>
              </a:r>
            </a:p>
          </p:txBody>
        </p:sp>
      </p:grpSp>
      <p:sp>
        <p:nvSpPr>
          <p:cNvPr name="TextBox 8" id="8"/>
          <p:cNvSpPr txBox="true"/>
          <p:nvPr/>
        </p:nvSpPr>
        <p:spPr>
          <a:xfrm rot="0">
            <a:off x="796959" y="1116729"/>
            <a:ext cx="16694083" cy="4222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Chú</a:t>
            </a:r>
            <a:r>
              <a:rPr lang="en-US" sz="2499">
                <a:solidFill>
                  <a:srgbClr val="000000"/>
                </a:solidFill>
                <a:latin typeface="Open Sans"/>
                <a:ea typeface="Open Sans"/>
                <a:cs typeface="Open Sans"/>
                <a:sym typeface="Open Sans"/>
              </a:rPr>
              <a:t>ng ta kết hợp bằng Weight Average theo tỉ lệ 60 : 40 cho Random Forest và XGBoost</a:t>
            </a:r>
          </a:p>
        </p:txBody>
      </p:sp>
      <p:sp>
        <p:nvSpPr>
          <p:cNvPr name="TextBox 9" id="9"/>
          <p:cNvSpPr txBox="true"/>
          <p:nvPr/>
        </p:nvSpPr>
        <p:spPr>
          <a:xfrm rot="0">
            <a:off x="796959" y="1930662"/>
            <a:ext cx="16694083" cy="4222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Sai số khi train mô hình so sánh với khi chỉ dùng một mô hình tốt hơn đáng kể</a:t>
            </a:r>
          </a:p>
        </p:txBody>
      </p:sp>
      <p:graphicFrame>
        <p:nvGraphicFramePr>
          <p:cNvPr name="Table 10" id="10"/>
          <p:cNvGraphicFramePr>
            <a:graphicFrameLocks noGrp="true"/>
          </p:cNvGraphicFramePr>
          <p:nvPr/>
        </p:nvGraphicFramePr>
        <p:xfrm>
          <a:off x="2558871" y="2994790"/>
          <a:ext cx="13170257" cy="4600575"/>
        </p:xfrm>
        <a:graphic>
          <a:graphicData uri="http://schemas.openxmlformats.org/drawingml/2006/table">
            <a:tbl>
              <a:tblPr/>
              <a:tblGrid>
                <a:gridCol w="4517999"/>
                <a:gridCol w="2200836"/>
                <a:gridCol w="2193648"/>
                <a:gridCol w="2193648"/>
                <a:gridCol w="2064126"/>
              </a:tblGrid>
              <a:tr h="1027686">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Mô hình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RMSE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WMAE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0963">
                <a:tc>
                  <a:txBody>
                    <a:bodyPr anchor="t" rtlCol="false"/>
                    <a:lstStyle/>
                    <a:p>
                      <a:pPr algn="ctr">
                        <a:lnSpc>
                          <a:spcPts val="2940"/>
                        </a:lnSpc>
                        <a:defRPr/>
                      </a:pPr>
                      <a:r>
                        <a:rPr lang="en-US" sz="2100">
                          <a:solidFill>
                            <a:srgbClr val="000000"/>
                          </a:solidFill>
                          <a:latin typeface="Open Sauce"/>
                          <a:ea typeface="Open Sauce"/>
                          <a:cs typeface="Open Sauce"/>
                          <a:sym typeface="Open Sauce"/>
                        </a:rPr>
                        <a:t>Random Forest (hyperparameter tunning)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8449648.91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1220.08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2906.82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1352.00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0963">
                <a:tc>
                  <a:txBody>
                    <a:bodyPr anchor="t" rtlCol="false"/>
                    <a:lstStyle/>
                    <a:p>
                      <a:pPr algn="ctr">
                        <a:lnSpc>
                          <a:spcPts val="2940"/>
                        </a:lnSpc>
                        <a:defRPr/>
                      </a:pPr>
                      <a:r>
                        <a:rPr lang="en-US" sz="2100">
                          <a:solidFill>
                            <a:srgbClr val="000000"/>
                          </a:solidFill>
                          <a:latin typeface="Open Sauce"/>
                          <a:ea typeface="Open Sauce"/>
                          <a:cs typeface="Open Sauce"/>
                          <a:sym typeface="Open Sauce"/>
                        </a:rPr>
                        <a:t>XGBoost </a:t>
                      </a:r>
                      <a:endParaRPr lang="en-US" sz="1100"/>
                    </a:p>
                    <a:p>
                      <a:pPr algn="ctr">
                        <a:lnSpc>
                          <a:spcPts val="2940"/>
                        </a:lnSpc>
                      </a:pPr>
                      <a:r>
                        <a:rPr lang="en-US" sz="2100">
                          <a:solidFill>
                            <a:srgbClr val="000000"/>
                          </a:solidFill>
                          <a:latin typeface="Open Sauce"/>
                          <a:ea typeface="Open Sauce"/>
                          <a:cs typeface="Open Sauce"/>
                          <a:sym typeface="Open Sauce"/>
                        </a:rPr>
                        <a:t>(hyperparameter tunning)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8448900.79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1368.28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2906.69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1470.96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0963">
                <a:tc>
                  <a:txBody>
                    <a:bodyPr anchor="t" rtlCol="false"/>
                    <a:lstStyle/>
                    <a:p>
                      <a:pPr algn="ctr">
                        <a:lnSpc>
                          <a:spcPts val="2940"/>
                        </a:lnSpc>
                        <a:defRPr/>
                      </a:pPr>
                      <a:r>
                        <a:rPr lang="en-US" sz="2100">
                          <a:solidFill>
                            <a:srgbClr val="000000"/>
                          </a:solidFill>
                          <a:latin typeface="Open Sauce"/>
                          <a:ea typeface="Open Sauce"/>
                          <a:cs typeface="Open Sauce"/>
                          <a:sym typeface="Open Sauce"/>
                        </a:rPr>
                        <a:t>Weighted Average</a:t>
                      </a:r>
                      <a:endParaRPr lang="en-US" sz="1100"/>
                    </a:p>
                    <a:p>
                      <a:pPr algn="ctr">
                        <a:lnSpc>
                          <a:spcPts val="2940"/>
                        </a:lnSpc>
                      </a:pPr>
                      <a:r>
                        <a:rPr lang="en-US" sz="2100">
                          <a:solidFill>
                            <a:srgbClr val="000000"/>
                          </a:solidFill>
                          <a:latin typeface="Open Sauce"/>
                          <a:ea typeface="Open Sauce"/>
                          <a:cs typeface="Open Sauce"/>
                          <a:sym typeface="Open Sauce"/>
                        </a:rPr>
                        <a:t>(RF + XGBoost)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7063884.80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1173.90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2657.79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1282.54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11" id="11"/>
          <p:cNvSpPr/>
          <p:nvPr/>
        </p:nvSpPr>
        <p:spPr>
          <a:xfrm flipH="false" flipV="false" rot="0">
            <a:off x="10769630" y="4541488"/>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914518" y="-4998161"/>
            <a:ext cx="13958236" cy="13958236"/>
          </a:xfrm>
          <a:custGeom>
            <a:avLst/>
            <a:gdLst/>
            <a:ahLst/>
            <a:cxnLst/>
            <a:rect r="r" b="b" t="t" l="l"/>
            <a:pathLst>
              <a:path h="13958236" w="13958236">
                <a:moveTo>
                  <a:pt x="0" y="0"/>
                </a:moveTo>
                <a:lnTo>
                  <a:pt x="13958235" y="0"/>
                </a:lnTo>
                <a:lnTo>
                  <a:pt x="13958235" y="13958236"/>
                </a:lnTo>
                <a:lnTo>
                  <a:pt x="0" y="1395823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528927" y="2171208"/>
            <a:ext cx="6413910" cy="1044567"/>
            <a:chOff x="0" y="0"/>
            <a:chExt cx="2495400" cy="406400"/>
          </a:xfrm>
        </p:grpSpPr>
        <p:sp>
          <p:nvSpPr>
            <p:cNvPr name="Freeform 5" id="5"/>
            <p:cNvSpPr/>
            <p:nvPr/>
          </p:nvSpPr>
          <p:spPr>
            <a:xfrm flipH="false" flipV="false" rot="0">
              <a:off x="0" y="0"/>
              <a:ext cx="2495400" cy="406400"/>
            </a:xfrm>
            <a:custGeom>
              <a:avLst/>
              <a:gdLst/>
              <a:ahLst/>
              <a:cxnLst/>
              <a:rect r="r" b="b" t="t" l="l"/>
              <a:pathLst>
                <a:path h="406400" w="2495400">
                  <a:moveTo>
                    <a:pt x="2292200" y="0"/>
                  </a:moveTo>
                  <a:cubicBezTo>
                    <a:pt x="2404425" y="0"/>
                    <a:pt x="2495400" y="90976"/>
                    <a:pt x="2495400" y="203200"/>
                  </a:cubicBezTo>
                  <a:cubicBezTo>
                    <a:pt x="2495400" y="315424"/>
                    <a:pt x="2404425" y="406400"/>
                    <a:pt x="2292200" y="406400"/>
                  </a:cubicBezTo>
                  <a:lnTo>
                    <a:pt x="203200" y="406400"/>
                  </a:lnTo>
                  <a:cubicBezTo>
                    <a:pt x="90976" y="406400"/>
                    <a:pt x="0" y="315424"/>
                    <a:pt x="0" y="203200"/>
                  </a:cubicBezTo>
                  <a:cubicBezTo>
                    <a:pt x="0" y="90976"/>
                    <a:pt x="90976" y="0"/>
                    <a:pt x="203200" y="0"/>
                  </a:cubicBezTo>
                  <a:close/>
                </a:path>
              </a:pathLst>
            </a:custGeom>
            <a:solidFill>
              <a:srgbClr val="100F0D"/>
            </a:solidFill>
            <a:ln cap="sq">
              <a:noFill/>
              <a:prstDash val="sysDot"/>
              <a:miter/>
            </a:ln>
          </p:spPr>
        </p:sp>
        <p:sp>
          <p:nvSpPr>
            <p:cNvPr name="TextBox 6" id="6"/>
            <p:cNvSpPr txBox="true"/>
            <p:nvPr/>
          </p:nvSpPr>
          <p:spPr>
            <a:xfrm>
              <a:off x="0" y="-38100"/>
              <a:ext cx="2495400" cy="444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7" id="7"/>
          <p:cNvSpPr txBox="true"/>
          <p:nvPr/>
        </p:nvSpPr>
        <p:spPr>
          <a:xfrm rot="0">
            <a:off x="8963321" y="2483941"/>
            <a:ext cx="5545120" cy="419100"/>
          </a:xfrm>
          <a:prstGeom prst="rect">
            <a:avLst/>
          </a:prstGeom>
        </p:spPr>
        <p:txBody>
          <a:bodyPr anchor="t" rtlCol="false" tIns="0" lIns="0" bIns="0" rIns="0">
            <a:spAutoFit/>
          </a:bodyPr>
          <a:lstStyle/>
          <a:p>
            <a:pPr algn="l">
              <a:lnSpc>
                <a:spcPts val="3359"/>
              </a:lnSpc>
            </a:pPr>
            <a:r>
              <a:rPr lang="en-US" b="true" sz="2799" spc="30">
                <a:solidFill>
                  <a:srgbClr val="FFFFFF"/>
                </a:solidFill>
                <a:latin typeface="Open Sans Bold"/>
                <a:ea typeface="Open Sans Bold"/>
                <a:cs typeface="Open Sans Bold"/>
                <a:sym typeface="Open Sans Bold"/>
              </a:rPr>
              <a:t> GIỚI THIỆU</a:t>
            </a:r>
          </a:p>
        </p:txBody>
      </p:sp>
      <p:sp>
        <p:nvSpPr>
          <p:cNvPr name="TextBox 8" id="8"/>
          <p:cNvSpPr txBox="true"/>
          <p:nvPr/>
        </p:nvSpPr>
        <p:spPr>
          <a:xfrm rot="0">
            <a:off x="8528927" y="4067693"/>
            <a:ext cx="9629315" cy="3236595"/>
          </a:xfrm>
          <a:prstGeom prst="rect">
            <a:avLst/>
          </a:prstGeom>
        </p:spPr>
        <p:txBody>
          <a:bodyPr anchor="t" rtlCol="false" tIns="0" lIns="0" bIns="0" rIns="0">
            <a:spAutoFit/>
          </a:bodyPr>
          <a:lstStyle/>
          <a:p>
            <a:pPr algn="l" marL="518160" indent="-259080" lvl="1">
              <a:lnSpc>
                <a:spcPts val="3720"/>
              </a:lnSpc>
              <a:buFont typeface="Arial"/>
              <a:buChar char="•"/>
            </a:pPr>
            <a:r>
              <a:rPr lang="en-US" sz="2400">
                <a:solidFill>
                  <a:srgbClr val="100F0D"/>
                </a:solidFill>
                <a:latin typeface="Open Sans"/>
                <a:ea typeface="Open Sans"/>
                <a:cs typeface="Open Sans"/>
                <a:sym typeface="Open Sans"/>
              </a:rPr>
              <a:t>Bộ dữ liệu Walmart Sales Forecast được xây dựng nhằm mục đích dự báo doanh thu hàng tuần của các cửa hàng thuộc chuỗi bán lẻ Walmart.</a:t>
            </a:r>
          </a:p>
          <a:p>
            <a:pPr algn="l">
              <a:lnSpc>
                <a:spcPts val="3720"/>
              </a:lnSpc>
            </a:pPr>
          </a:p>
          <a:p>
            <a:pPr algn="l" marL="518160" indent="-259080" lvl="1">
              <a:lnSpc>
                <a:spcPts val="3720"/>
              </a:lnSpc>
              <a:buFont typeface="Arial"/>
              <a:buChar char="•"/>
            </a:pPr>
            <a:r>
              <a:rPr lang="en-US" sz="2400">
                <a:solidFill>
                  <a:srgbClr val="100F0D"/>
                </a:solidFill>
                <a:latin typeface="Open Sans"/>
                <a:ea typeface="Open Sans"/>
                <a:cs typeface="Open Sans"/>
                <a:sym typeface="Open Sans"/>
              </a:rPr>
              <a:t>Đây là một bài toán quan trọng trong lĩnh vực bán lẻ, giúp các nhà quản lý có thể tối ưu hóa kho hàng, nhân sự và lập kế hoạch kinh doanh dựa trên các yếu tố tác động từ thị trường.</a:t>
            </a:r>
          </a:p>
        </p:txBody>
      </p:sp>
      <p:sp>
        <p:nvSpPr>
          <p:cNvPr name="AutoShape 9" id="9"/>
          <p:cNvSpPr/>
          <p:nvPr/>
        </p:nvSpPr>
        <p:spPr>
          <a:xfrm>
            <a:off x="14942836" y="2693491"/>
            <a:ext cx="3345164" cy="0"/>
          </a:xfrm>
          <a:prstGeom prst="line">
            <a:avLst/>
          </a:prstGeom>
          <a:ln cap="flat" w="19050">
            <a:solidFill>
              <a:srgbClr val="100F0D">
                <a:alpha val="60000"/>
              </a:srgbClr>
            </a:solidFill>
            <a:prstDash val="sysDot"/>
            <a:headEnd type="none" len="sm" w="sm"/>
            <a:tailEnd type="none" len="sm" w="sm"/>
          </a:ln>
        </p:spPr>
      </p:sp>
      <p:sp>
        <p:nvSpPr>
          <p:cNvPr name="Freeform 10" id="10"/>
          <p:cNvSpPr/>
          <p:nvPr/>
        </p:nvSpPr>
        <p:spPr>
          <a:xfrm flipH="false" flipV="false" rot="0">
            <a:off x="450076" y="1824476"/>
            <a:ext cx="6638047" cy="6638047"/>
          </a:xfrm>
          <a:custGeom>
            <a:avLst/>
            <a:gdLst/>
            <a:ahLst/>
            <a:cxnLst/>
            <a:rect r="r" b="b" t="t" l="l"/>
            <a:pathLst>
              <a:path h="6638047" w="6638047">
                <a:moveTo>
                  <a:pt x="0" y="0"/>
                </a:moveTo>
                <a:lnTo>
                  <a:pt x="6638047" y="0"/>
                </a:lnTo>
                <a:lnTo>
                  <a:pt x="6638047" y="6638048"/>
                </a:lnTo>
                <a:lnTo>
                  <a:pt x="0" y="6638048"/>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3943632">
            <a:off x="2410598" y="1468031"/>
            <a:ext cx="2729799" cy="7350938"/>
            <a:chOff x="0" y="0"/>
            <a:chExt cx="301836" cy="812800"/>
          </a:xfrm>
        </p:grpSpPr>
        <p:sp>
          <p:nvSpPr>
            <p:cNvPr name="Freeform 12" id="12"/>
            <p:cNvSpPr/>
            <p:nvPr/>
          </p:nvSpPr>
          <p:spPr>
            <a:xfrm flipH="false" flipV="false" rot="0">
              <a:off x="0" y="0"/>
              <a:ext cx="301836" cy="812800"/>
            </a:xfrm>
            <a:custGeom>
              <a:avLst/>
              <a:gdLst/>
              <a:ahLst/>
              <a:cxnLst/>
              <a:rect r="r" b="b" t="t" l="l"/>
              <a:pathLst>
                <a:path h="812800" w="301836">
                  <a:moveTo>
                    <a:pt x="150918" y="0"/>
                  </a:moveTo>
                  <a:cubicBezTo>
                    <a:pt x="67568" y="0"/>
                    <a:pt x="0" y="181951"/>
                    <a:pt x="0" y="406400"/>
                  </a:cubicBezTo>
                  <a:cubicBezTo>
                    <a:pt x="0" y="630849"/>
                    <a:pt x="67568" y="812800"/>
                    <a:pt x="150918" y="812800"/>
                  </a:cubicBezTo>
                  <a:cubicBezTo>
                    <a:pt x="234268" y="812800"/>
                    <a:pt x="301836" y="630849"/>
                    <a:pt x="301836" y="406400"/>
                  </a:cubicBezTo>
                  <a:cubicBezTo>
                    <a:pt x="301836" y="181951"/>
                    <a:pt x="234268" y="0"/>
                    <a:pt x="150918" y="0"/>
                  </a:cubicBezTo>
                  <a:close/>
                </a:path>
              </a:pathLst>
            </a:custGeom>
            <a:solidFill>
              <a:srgbClr val="000000">
                <a:alpha val="0"/>
              </a:srgbClr>
            </a:solidFill>
            <a:ln w="19050" cap="sq">
              <a:solidFill>
                <a:srgbClr val="100F0D">
                  <a:alpha val="40000"/>
                </a:srgbClr>
              </a:solidFill>
              <a:prstDash val="sysDot"/>
              <a:miter/>
            </a:ln>
          </p:spPr>
        </p:sp>
        <p:sp>
          <p:nvSpPr>
            <p:cNvPr name="TextBox 13" id="13"/>
            <p:cNvSpPr txBox="true"/>
            <p:nvPr/>
          </p:nvSpPr>
          <p:spPr>
            <a:xfrm>
              <a:off x="28297" y="38100"/>
              <a:ext cx="245242"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4" id="14"/>
          <p:cNvSpPr txBox="true"/>
          <p:nvPr/>
        </p:nvSpPr>
        <p:spPr>
          <a:xfrm rot="0">
            <a:off x="1028700" y="3416292"/>
            <a:ext cx="7020324" cy="3286125"/>
          </a:xfrm>
          <a:prstGeom prst="rect">
            <a:avLst/>
          </a:prstGeom>
        </p:spPr>
        <p:txBody>
          <a:bodyPr anchor="t" rtlCol="false" tIns="0" lIns="0" bIns="0" rIns="0">
            <a:spAutoFit/>
          </a:bodyPr>
          <a:lstStyle/>
          <a:p>
            <a:pPr algn="l">
              <a:lnSpc>
                <a:spcPts val="8640"/>
              </a:lnSpc>
            </a:pPr>
            <a:r>
              <a:rPr lang="en-US" sz="7200" spc="79">
                <a:solidFill>
                  <a:srgbClr val="100F0D"/>
                </a:solidFill>
                <a:latin typeface="Open Sans"/>
                <a:ea typeface="Open Sans"/>
                <a:cs typeface="Open Sans"/>
                <a:sym typeface="Open Sans"/>
              </a:rPr>
              <a:t>WALMART</a:t>
            </a:r>
          </a:p>
          <a:p>
            <a:pPr algn="l">
              <a:lnSpc>
                <a:spcPts val="8640"/>
              </a:lnSpc>
            </a:pPr>
            <a:r>
              <a:rPr lang="en-US" sz="7200" spc="79">
                <a:solidFill>
                  <a:srgbClr val="100F0D"/>
                </a:solidFill>
                <a:latin typeface="Open Sans"/>
                <a:ea typeface="Open Sans"/>
                <a:cs typeface="Open Sans"/>
                <a:sym typeface="Open Sans"/>
              </a:rPr>
              <a:t>SALES FORECASTING</a:t>
            </a:r>
          </a:p>
        </p:txBody>
      </p:sp>
      <p:grpSp>
        <p:nvGrpSpPr>
          <p:cNvPr name="Group 15" id="15"/>
          <p:cNvGrpSpPr/>
          <p:nvPr/>
        </p:nvGrpSpPr>
        <p:grpSpPr>
          <a:xfrm rot="0">
            <a:off x="450076" y="431267"/>
            <a:ext cx="2423125" cy="732744"/>
            <a:chOff x="0" y="0"/>
            <a:chExt cx="3230834" cy="976992"/>
          </a:xfrm>
        </p:grpSpPr>
        <p:grpSp>
          <p:nvGrpSpPr>
            <p:cNvPr name="Group 16" id="16"/>
            <p:cNvGrpSpPr/>
            <p:nvPr/>
          </p:nvGrpSpPr>
          <p:grpSpPr>
            <a:xfrm rot="0">
              <a:off x="0" y="0"/>
              <a:ext cx="3230834" cy="976992"/>
              <a:chOff x="0" y="0"/>
              <a:chExt cx="1780043" cy="538278"/>
            </a:xfrm>
          </p:grpSpPr>
          <p:sp>
            <p:nvSpPr>
              <p:cNvPr name="Freeform 17" id="17"/>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8" id="18"/>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19" id="19"/>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aphicFrame>
        <p:nvGraphicFramePr>
          <p:cNvPr name="Table 3" id="3"/>
          <p:cNvGraphicFramePr>
            <a:graphicFrameLocks noGrp="true"/>
          </p:cNvGraphicFramePr>
          <p:nvPr/>
        </p:nvGraphicFramePr>
        <p:xfrm>
          <a:off x="2558871" y="1944682"/>
          <a:ext cx="13170257" cy="7658100"/>
        </p:xfrm>
        <a:graphic>
          <a:graphicData uri="http://schemas.openxmlformats.org/drawingml/2006/table">
            <a:tbl>
              <a:tblPr/>
              <a:tblGrid>
                <a:gridCol w="4517999"/>
                <a:gridCol w="2200836"/>
                <a:gridCol w="2193648"/>
                <a:gridCol w="2193648"/>
                <a:gridCol w="2064126"/>
              </a:tblGrid>
              <a:tr h="1024271">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Mô hình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RMSE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Open Sauce Bold"/>
                          <a:ea typeface="Open Sauce Bold"/>
                          <a:cs typeface="Open Sauce Bold"/>
                          <a:sym typeface="Open Sauce Bold"/>
                        </a:rPr>
                        <a:t>WMAE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271">
                <a:tc>
                  <a:txBody>
                    <a:bodyPr anchor="t" rtlCol="false"/>
                    <a:lstStyle/>
                    <a:p>
                      <a:pPr algn="ctr">
                        <a:lnSpc>
                          <a:spcPts val="2940"/>
                        </a:lnSpc>
                        <a:defRPr/>
                      </a:pPr>
                      <a:r>
                        <a:rPr lang="en-US" sz="2100">
                          <a:solidFill>
                            <a:srgbClr val="000000"/>
                          </a:solidFill>
                          <a:latin typeface="Open Sauce"/>
                          <a:ea typeface="Open Sauce"/>
                          <a:cs typeface="Open Sauce"/>
                          <a:sym typeface="Open Sauce"/>
                        </a:rPr>
                        <a:t>LightGBM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46454371.52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4153.51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6815.74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4248.17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271">
                <a:tc>
                  <a:txBody>
                    <a:bodyPr anchor="t" rtlCol="false"/>
                    <a:lstStyle/>
                    <a:p>
                      <a:pPr algn="ctr">
                        <a:lnSpc>
                          <a:spcPts val="2940"/>
                        </a:lnSpc>
                        <a:defRPr/>
                      </a:pPr>
                      <a:r>
                        <a:rPr lang="en-US" sz="2100">
                          <a:solidFill>
                            <a:srgbClr val="000000"/>
                          </a:solidFill>
                          <a:latin typeface="Open Sauce"/>
                          <a:ea typeface="Open Sauce"/>
                          <a:cs typeface="Open Sauce"/>
                          <a:sym typeface="Open Sauce"/>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26150054.35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2954.91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5113.71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3081.07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271">
                <a:tc>
                  <a:txBody>
                    <a:bodyPr anchor="t" rtlCol="false"/>
                    <a:lstStyle/>
                    <a:p>
                      <a:pPr algn="ctr">
                        <a:lnSpc>
                          <a:spcPts val="2940"/>
                        </a:lnSpc>
                        <a:defRPr/>
                      </a:pPr>
                      <a:r>
                        <a:rPr lang="en-US" sz="2100">
                          <a:solidFill>
                            <a:srgbClr val="000000"/>
                          </a:solidFill>
                          <a:latin typeface="Open Sauce"/>
                          <a:ea typeface="Open Sauce"/>
                          <a:cs typeface="Open Sauce"/>
                          <a:sym typeface="Open Sauce"/>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8667219.43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1234.31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2944.01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1370.91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7006">
                <a:tc>
                  <a:txBody>
                    <a:bodyPr anchor="t" rtlCol="false"/>
                    <a:lstStyle/>
                    <a:p>
                      <a:pPr algn="ctr">
                        <a:lnSpc>
                          <a:spcPts val="2940"/>
                        </a:lnSpc>
                        <a:defRPr/>
                      </a:pPr>
                      <a:r>
                        <a:rPr lang="en-US" sz="2100">
                          <a:solidFill>
                            <a:srgbClr val="000000"/>
                          </a:solidFill>
                          <a:latin typeface="Open Sauce"/>
                          <a:ea typeface="Open Sauce"/>
                          <a:cs typeface="Open Sauce"/>
                          <a:sym typeface="Open Sauce"/>
                        </a:rPr>
                        <a:t>XGBoost </a:t>
                      </a:r>
                      <a:endParaRPr lang="en-US" sz="1100"/>
                    </a:p>
                    <a:p>
                      <a:pPr algn="ctr">
                        <a:lnSpc>
                          <a:spcPts val="2940"/>
                        </a:lnSpc>
                      </a:pPr>
                      <a:r>
                        <a:rPr lang="en-US" sz="2100">
                          <a:solidFill>
                            <a:srgbClr val="000000"/>
                          </a:solidFill>
                          <a:latin typeface="Open Sauce"/>
                          <a:ea typeface="Open Sauce"/>
                          <a:cs typeface="Open Sauce"/>
                          <a:sym typeface="Open Sauce"/>
                        </a:rPr>
                        <a:t>(hyperparameter tunning)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8448900.79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1368.28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2906.69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1470.96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7006">
                <a:tc>
                  <a:txBody>
                    <a:bodyPr anchor="t" rtlCol="false"/>
                    <a:lstStyle/>
                    <a:p>
                      <a:pPr algn="ctr">
                        <a:lnSpc>
                          <a:spcPts val="2940"/>
                        </a:lnSpc>
                        <a:defRPr/>
                      </a:pPr>
                      <a:r>
                        <a:rPr lang="en-US" sz="2100">
                          <a:solidFill>
                            <a:srgbClr val="000000"/>
                          </a:solidFill>
                          <a:latin typeface="Open Sauce"/>
                          <a:ea typeface="Open Sauce"/>
                          <a:cs typeface="Open Sauce"/>
                          <a:sym typeface="Open Sauce"/>
                        </a:rPr>
                        <a:t>Random Forest (hyperparameter tunning)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8449648.91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1220.08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2906.82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1352.00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7006">
                <a:tc>
                  <a:txBody>
                    <a:bodyPr anchor="t" rtlCol="false"/>
                    <a:lstStyle/>
                    <a:p>
                      <a:pPr algn="ctr">
                        <a:lnSpc>
                          <a:spcPts val="2940"/>
                        </a:lnSpc>
                        <a:defRPr/>
                      </a:pPr>
                      <a:r>
                        <a:rPr lang="en-US" sz="2100">
                          <a:solidFill>
                            <a:srgbClr val="000000"/>
                          </a:solidFill>
                          <a:latin typeface="Open Sauce"/>
                          <a:ea typeface="Open Sauce"/>
                          <a:cs typeface="Open Sauce"/>
                          <a:sym typeface="Open Sauce"/>
                        </a:rPr>
                        <a:t>Weighted Average</a:t>
                      </a:r>
                      <a:endParaRPr lang="en-US" sz="1100"/>
                    </a:p>
                    <a:p>
                      <a:pPr algn="ctr">
                        <a:lnSpc>
                          <a:spcPts val="2940"/>
                        </a:lnSpc>
                      </a:pPr>
                      <a:r>
                        <a:rPr lang="en-US" sz="2100">
                          <a:solidFill>
                            <a:srgbClr val="000000"/>
                          </a:solidFill>
                          <a:latin typeface="Open Sauce"/>
                          <a:ea typeface="Open Sauce"/>
                          <a:cs typeface="Open Sauce"/>
                          <a:sym typeface="Open Sauce"/>
                        </a:rPr>
                        <a:t>(RF + XGBoost)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7063884.80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1173.90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2657.79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Open Sauce"/>
                          <a:ea typeface="Open Sauce"/>
                          <a:cs typeface="Open Sauce"/>
                          <a:sym typeface="Open Sauce"/>
                        </a:rPr>
                        <a:t>1282.54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749496" y="981075"/>
            <a:ext cx="17134619" cy="4222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 Kết quả của tất cả các mô hình</a:t>
            </a:r>
          </a:p>
        </p:txBody>
      </p:sp>
      <p:grpSp>
        <p:nvGrpSpPr>
          <p:cNvPr name="Group 5" id="5"/>
          <p:cNvGrpSpPr/>
          <p:nvPr/>
        </p:nvGrpSpPr>
        <p:grpSpPr>
          <a:xfrm rot="0">
            <a:off x="440121" y="144034"/>
            <a:ext cx="4706630" cy="732744"/>
            <a:chOff x="0" y="0"/>
            <a:chExt cx="6275507" cy="976992"/>
          </a:xfrm>
        </p:grpSpPr>
        <p:grpSp>
          <p:nvGrpSpPr>
            <p:cNvPr name="Group 6" id="6"/>
            <p:cNvGrpSpPr/>
            <p:nvPr/>
          </p:nvGrpSpPr>
          <p:grpSpPr>
            <a:xfrm rot="0">
              <a:off x="0" y="0"/>
              <a:ext cx="6275507" cy="976992"/>
              <a:chOff x="0" y="0"/>
              <a:chExt cx="3457521" cy="538278"/>
            </a:xfrm>
          </p:grpSpPr>
          <p:sp>
            <p:nvSpPr>
              <p:cNvPr name="Freeform 7" id="7"/>
              <p:cNvSpPr/>
              <p:nvPr/>
            </p:nvSpPr>
            <p:spPr>
              <a:xfrm flipH="false" flipV="false" rot="0">
                <a:off x="0" y="0"/>
                <a:ext cx="3457521" cy="538278"/>
              </a:xfrm>
              <a:custGeom>
                <a:avLst/>
                <a:gdLst/>
                <a:ahLst/>
                <a:cxnLst/>
                <a:rect r="r" b="b" t="t" l="l"/>
                <a:pathLst>
                  <a:path h="538278" w="3457521">
                    <a:moveTo>
                      <a:pt x="3254321" y="0"/>
                    </a:moveTo>
                    <a:cubicBezTo>
                      <a:pt x="3366545" y="0"/>
                      <a:pt x="3457521" y="120498"/>
                      <a:pt x="3457521" y="269139"/>
                    </a:cubicBezTo>
                    <a:cubicBezTo>
                      <a:pt x="3457521" y="417781"/>
                      <a:pt x="3366545" y="538278"/>
                      <a:pt x="3254321"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8" id="8"/>
              <p:cNvSpPr txBox="true"/>
              <p:nvPr/>
            </p:nvSpPr>
            <p:spPr>
              <a:xfrm>
                <a:off x="0" y="-47625"/>
                <a:ext cx="3457521" cy="585903"/>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716615" y="164096"/>
              <a:ext cx="4842277"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XÂY DỤNG MÔ HÌNH</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pic>
        <p:nvPicPr>
          <p:cNvPr name="Picture 3" id="3"/>
          <p:cNvPicPr>
            <a:picLocks noChangeAspect="true"/>
          </p:cNvPicPr>
          <p:nvPr/>
        </p:nvPicPr>
        <p:blipFill>
          <a:blip r:embed="rId3"/>
          <a:srcRect l="0" t="0" r="0" b="0"/>
          <a:stretch>
            <a:fillRect/>
          </a:stretch>
        </p:blipFill>
        <p:spPr>
          <a:xfrm flipH="false" flipV="false" rot="0">
            <a:off x="4386037" y="2114669"/>
            <a:ext cx="9515927" cy="5709556"/>
          </a:xfrm>
          <a:prstGeom prst="rect">
            <a:avLst/>
          </a:prstGeom>
        </p:spPr>
      </p:pic>
      <p:sp>
        <p:nvSpPr>
          <p:cNvPr name="Freeform 4" id="4"/>
          <p:cNvSpPr/>
          <p:nvPr/>
        </p:nvSpPr>
        <p:spPr>
          <a:xfrm flipH="false" flipV="false" rot="0">
            <a:off x="10424019" y="2386502"/>
            <a:ext cx="13958236" cy="13958236"/>
          </a:xfrm>
          <a:custGeom>
            <a:avLst/>
            <a:gdLst/>
            <a:ahLst/>
            <a:cxnLst/>
            <a:rect r="r" b="b" t="t" l="l"/>
            <a:pathLst>
              <a:path h="13958236" w="13958236">
                <a:moveTo>
                  <a:pt x="0" y="0"/>
                </a:moveTo>
                <a:lnTo>
                  <a:pt x="13958236" y="0"/>
                </a:lnTo>
                <a:lnTo>
                  <a:pt x="13958236" y="13958236"/>
                </a:lnTo>
                <a:lnTo>
                  <a:pt x="0" y="1395823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63454" y="4988765"/>
            <a:ext cx="4583900" cy="4583900"/>
          </a:xfrm>
          <a:custGeom>
            <a:avLst/>
            <a:gdLst/>
            <a:ahLst/>
            <a:cxnLst/>
            <a:rect r="r" b="b" t="t" l="l"/>
            <a:pathLst>
              <a:path h="4583900" w="4583900">
                <a:moveTo>
                  <a:pt x="0" y="0"/>
                </a:moveTo>
                <a:lnTo>
                  <a:pt x="4583900" y="0"/>
                </a:lnTo>
                <a:lnTo>
                  <a:pt x="4583900" y="4583900"/>
                </a:lnTo>
                <a:lnTo>
                  <a:pt x="0" y="4583900"/>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450076" y="431267"/>
            <a:ext cx="2423125" cy="732744"/>
            <a:chOff x="0" y="0"/>
            <a:chExt cx="3230834" cy="976992"/>
          </a:xfrm>
        </p:grpSpPr>
        <p:grpSp>
          <p:nvGrpSpPr>
            <p:cNvPr name="Group 7" id="7"/>
            <p:cNvGrpSpPr/>
            <p:nvPr/>
          </p:nvGrpSpPr>
          <p:grpSpPr>
            <a:xfrm rot="0">
              <a:off x="0" y="0"/>
              <a:ext cx="3230834" cy="976992"/>
              <a:chOff x="0" y="0"/>
              <a:chExt cx="1780043" cy="538278"/>
            </a:xfrm>
          </p:grpSpPr>
          <p:sp>
            <p:nvSpPr>
              <p:cNvPr name="Freeform 8" id="8"/>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9" id="9"/>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937045" y="506416"/>
            <a:ext cx="6413910" cy="1044567"/>
            <a:chOff x="0" y="0"/>
            <a:chExt cx="2495400" cy="406400"/>
          </a:xfrm>
        </p:grpSpPr>
        <p:sp>
          <p:nvSpPr>
            <p:cNvPr name="Freeform 4" id="4"/>
            <p:cNvSpPr/>
            <p:nvPr/>
          </p:nvSpPr>
          <p:spPr>
            <a:xfrm flipH="false" flipV="false" rot="0">
              <a:off x="0" y="0"/>
              <a:ext cx="2495400" cy="406400"/>
            </a:xfrm>
            <a:custGeom>
              <a:avLst/>
              <a:gdLst/>
              <a:ahLst/>
              <a:cxnLst/>
              <a:rect r="r" b="b" t="t" l="l"/>
              <a:pathLst>
                <a:path h="406400" w="2495400">
                  <a:moveTo>
                    <a:pt x="2292200" y="0"/>
                  </a:moveTo>
                  <a:cubicBezTo>
                    <a:pt x="2404425" y="0"/>
                    <a:pt x="2495400" y="90976"/>
                    <a:pt x="2495400" y="203200"/>
                  </a:cubicBezTo>
                  <a:cubicBezTo>
                    <a:pt x="2495400" y="315424"/>
                    <a:pt x="2404425" y="406400"/>
                    <a:pt x="2292200" y="406400"/>
                  </a:cubicBezTo>
                  <a:lnTo>
                    <a:pt x="203200" y="406400"/>
                  </a:lnTo>
                  <a:cubicBezTo>
                    <a:pt x="90976" y="406400"/>
                    <a:pt x="0" y="315424"/>
                    <a:pt x="0" y="203200"/>
                  </a:cubicBezTo>
                  <a:cubicBezTo>
                    <a:pt x="0" y="90976"/>
                    <a:pt x="90976" y="0"/>
                    <a:pt x="203200" y="0"/>
                  </a:cubicBezTo>
                  <a:close/>
                </a:path>
              </a:pathLst>
            </a:custGeom>
            <a:solidFill>
              <a:srgbClr val="100F0D"/>
            </a:solidFill>
            <a:ln cap="sq">
              <a:noFill/>
              <a:prstDash val="sysDot"/>
              <a:miter/>
            </a:ln>
          </p:spPr>
        </p:sp>
        <p:sp>
          <p:nvSpPr>
            <p:cNvPr name="TextBox 5" id="5"/>
            <p:cNvSpPr txBox="true"/>
            <p:nvPr/>
          </p:nvSpPr>
          <p:spPr>
            <a:xfrm>
              <a:off x="0" y="-38100"/>
              <a:ext cx="2495400" cy="444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6" id="6"/>
          <p:cNvSpPr/>
          <p:nvPr/>
        </p:nvSpPr>
        <p:spPr>
          <a:xfrm flipH="false" flipV="false" rot="0">
            <a:off x="4256212" y="3570403"/>
            <a:ext cx="10283013" cy="6426883"/>
          </a:xfrm>
          <a:custGeom>
            <a:avLst/>
            <a:gdLst/>
            <a:ahLst/>
            <a:cxnLst/>
            <a:rect r="r" b="b" t="t" l="l"/>
            <a:pathLst>
              <a:path h="6426883" w="10283013">
                <a:moveTo>
                  <a:pt x="0" y="0"/>
                </a:moveTo>
                <a:lnTo>
                  <a:pt x="10283012" y="0"/>
                </a:lnTo>
                <a:lnTo>
                  <a:pt x="10283012" y="6426883"/>
                </a:lnTo>
                <a:lnTo>
                  <a:pt x="0" y="6426883"/>
                </a:lnTo>
                <a:lnTo>
                  <a:pt x="0" y="0"/>
                </a:lnTo>
                <a:close/>
              </a:path>
            </a:pathLst>
          </a:custGeom>
          <a:blipFill>
            <a:blip r:embed="rId3"/>
            <a:stretch>
              <a:fillRect l="0" t="0" r="0" b="0"/>
            </a:stretch>
          </a:blipFill>
        </p:spPr>
      </p:sp>
      <p:sp>
        <p:nvSpPr>
          <p:cNvPr name="TextBox 7" id="7"/>
          <p:cNvSpPr txBox="true"/>
          <p:nvPr/>
        </p:nvSpPr>
        <p:spPr>
          <a:xfrm rot="0">
            <a:off x="6371440" y="819150"/>
            <a:ext cx="5545120" cy="419100"/>
          </a:xfrm>
          <a:prstGeom prst="rect">
            <a:avLst/>
          </a:prstGeom>
        </p:spPr>
        <p:txBody>
          <a:bodyPr anchor="t" rtlCol="false" tIns="0" lIns="0" bIns="0" rIns="0">
            <a:spAutoFit/>
          </a:bodyPr>
          <a:lstStyle/>
          <a:p>
            <a:pPr algn="ctr">
              <a:lnSpc>
                <a:spcPts val="3359"/>
              </a:lnSpc>
            </a:pPr>
            <a:r>
              <a:rPr lang="en-US" b="true" sz="2799" spc="30">
                <a:solidFill>
                  <a:srgbClr val="FFFFFF"/>
                </a:solidFill>
                <a:latin typeface="Open Sans Bold"/>
                <a:ea typeface="Open Sans Bold"/>
                <a:cs typeface="Open Sans Bold"/>
                <a:sym typeface="Open Sans Bold"/>
              </a:rPr>
              <a:t>MỤC TIÊU DỰ ÁN</a:t>
            </a:r>
          </a:p>
        </p:txBody>
      </p:sp>
      <p:sp>
        <p:nvSpPr>
          <p:cNvPr name="Freeform 8" id="8"/>
          <p:cNvSpPr/>
          <p:nvPr/>
        </p:nvSpPr>
        <p:spPr>
          <a:xfrm flipH="false" flipV="false" rot="0">
            <a:off x="-2381835" y="1550984"/>
            <a:ext cx="6638047" cy="6638047"/>
          </a:xfrm>
          <a:custGeom>
            <a:avLst/>
            <a:gdLst/>
            <a:ahLst/>
            <a:cxnLst/>
            <a:rect r="r" b="b" t="t" l="l"/>
            <a:pathLst>
              <a:path h="6638047" w="6638047">
                <a:moveTo>
                  <a:pt x="0" y="0"/>
                </a:moveTo>
                <a:lnTo>
                  <a:pt x="6638047" y="0"/>
                </a:lnTo>
                <a:lnTo>
                  <a:pt x="6638047" y="6638047"/>
                </a:lnTo>
                <a:lnTo>
                  <a:pt x="0" y="6638047"/>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877790" y="1838758"/>
            <a:ext cx="10661434" cy="1369695"/>
          </a:xfrm>
          <a:prstGeom prst="rect">
            <a:avLst/>
          </a:prstGeom>
        </p:spPr>
        <p:txBody>
          <a:bodyPr anchor="t" rtlCol="false" tIns="0" lIns="0" bIns="0" rIns="0">
            <a:spAutoFit/>
          </a:bodyPr>
          <a:lstStyle/>
          <a:p>
            <a:pPr algn="l" marL="518160" indent="-259080" lvl="1">
              <a:lnSpc>
                <a:spcPts val="3720"/>
              </a:lnSpc>
              <a:buFont typeface="Arial"/>
              <a:buChar char="•"/>
            </a:pPr>
            <a:r>
              <a:rPr lang="en-US" sz="2400">
                <a:solidFill>
                  <a:srgbClr val="100F0D"/>
                </a:solidFill>
                <a:latin typeface="Open Sans"/>
                <a:ea typeface="Open Sans"/>
                <a:cs typeface="Open Sans"/>
                <a:sym typeface="Open Sans"/>
              </a:rPr>
              <a:t>Phân tích và dự báo doanh thu hàng tuần của chuỗi bán lẻ Walmart.</a:t>
            </a:r>
          </a:p>
          <a:p>
            <a:pPr algn="l" marL="518160" indent="-259080" lvl="1">
              <a:lnSpc>
                <a:spcPts val="3720"/>
              </a:lnSpc>
              <a:buFont typeface="Arial"/>
              <a:buChar char="•"/>
            </a:pPr>
            <a:r>
              <a:rPr lang="en-US" sz="2400">
                <a:solidFill>
                  <a:srgbClr val="100F0D"/>
                </a:solidFill>
                <a:latin typeface="Open Sans"/>
                <a:ea typeface="Open Sans"/>
                <a:cs typeface="Open Sans"/>
                <a:sym typeface="Open Sans"/>
              </a:rPr>
              <a:t>Hỗ</a:t>
            </a:r>
            <a:r>
              <a:rPr lang="en-US" sz="2400">
                <a:solidFill>
                  <a:srgbClr val="100F0D"/>
                </a:solidFill>
                <a:latin typeface="Open Sans"/>
                <a:ea typeface="Open Sans"/>
                <a:cs typeface="Open Sans"/>
                <a:sym typeface="Open Sans"/>
              </a:rPr>
              <a:t> trợ quản lý trong việc lập kế hoạch kho hàng, nhân sự, chiến lược kinh doanh dựa trên dự báo chính xác.</a:t>
            </a:r>
          </a:p>
        </p:txBody>
      </p:sp>
      <p:sp>
        <p:nvSpPr>
          <p:cNvPr name="Freeform 10" id="10"/>
          <p:cNvSpPr/>
          <p:nvPr/>
        </p:nvSpPr>
        <p:spPr>
          <a:xfrm flipH="false" flipV="false" rot="0">
            <a:off x="6914518" y="-4998161"/>
            <a:ext cx="13958236" cy="13958236"/>
          </a:xfrm>
          <a:custGeom>
            <a:avLst/>
            <a:gdLst/>
            <a:ahLst/>
            <a:cxnLst/>
            <a:rect r="r" b="b" t="t" l="l"/>
            <a:pathLst>
              <a:path h="13958236" w="13958236">
                <a:moveTo>
                  <a:pt x="0" y="0"/>
                </a:moveTo>
                <a:lnTo>
                  <a:pt x="13958235" y="0"/>
                </a:lnTo>
                <a:lnTo>
                  <a:pt x="13958235" y="13958236"/>
                </a:lnTo>
                <a:lnTo>
                  <a:pt x="0" y="13958236"/>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358724" y="-1803297"/>
            <a:ext cx="4583900" cy="4583900"/>
          </a:xfrm>
          <a:custGeom>
            <a:avLst/>
            <a:gdLst/>
            <a:ahLst/>
            <a:cxnLst/>
            <a:rect r="r" b="b" t="t" l="l"/>
            <a:pathLst>
              <a:path h="4583900" w="4583900">
                <a:moveTo>
                  <a:pt x="0" y="0"/>
                </a:moveTo>
                <a:lnTo>
                  <a:pt x="4583900" y="0"/>
                </a:lnTo>
                <a:lnTo>
                  <a:pt x="4583900" y="4583900"/>
                </a:lnTo>
                <a:lnTo>
                  <a:pt x="0" y="4583900"/>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8097" y="2445269"/>
            <a:ext cx="2611303" cy="2604775"/>
            <a:chOff x="0" y="0"/>
            <a:chExt cx="3481738" cy="3473034"/>
          </a:xfrm>
        </p:grpSpPr>
        <p:sp>
          <p:nvSpPr>
            <p:cNvPr name="Freeform 5" id="5"/>
            <p:cNvSpPr/>
            <p:nvPr/>
          </p:nvSpPr>
          <p:spPr>
            <a:xfrm flipH="false" flipV="false" rot="0">
              <a:off x="0" y="0"/>
              <a:ext cx="3481738" cy="3473034"/>
            </a:xfrm>
            <a:custGeom>
              <a:avLst/>
              <a:gdLst/>
              <a:ahLst/>
              <a:cxnLst/>
              <a:rect r="r" b="b" t="t" l="l"/>
              <a:pathLst>
                <a:path h="3473034" w="3481738">
                  <a:moveTo>
                    <a:pt x="0" y="0"/>
                  </a:moveTo>
                  <a:lnTo>
                    <a:pt x="3481738" y="0"/>
                  </a:lnTo>
                  <a:lnTo>
                    <a:pt x="3481738" y="3473034"/>
                  </a:lnTo>
                  <a:lnTo>
                    <a:pt x="0" y="3473034"/>
                  </a:lnTo>
                  <a:lnTo>
                    <a:pt x="0" y="0"/>
                  </a:lnTo>
                  <a:close/>
                </a:path>
              </a:pathLst>
            </a:custGeom>
            <a:blipFill>
              <a:blip r:embed="rId5"/>
              <a:stretch>
                <a:fillRect l="0" t="0" r="0" b="0"/>
              </a:stretch>
            </a:blipFill>
          </p:spPr>
        </p:sp>
        <p:sp>
          <p:nvSpPr>
            <p:cNvPr name="TextBox 6" id="6"/>
            <p:cNvSpPr txBox="true"/>
            <p:nvPr/>
          </p:nvSpPr>
          <p:spPr>
            <a:xfrm rot="0">
              <a:off x="952639" y="1360066"/>
              <a:ext cx="1576460" cy="752902"/>
            </a:xfrm>
            <a:prstGeom prst="rect">
              <a:avLst/>
            </a:prstGeom>
          </p:spPr>
          <p:txBody>
            <a:bodyPr anchor="t" rtlCol="false" tIns="0" lIns="0" bIns="0" rIns="0">
              <a:spAutoFit/>
            </a:bodyPr>
            <a:lstStyle/>
            <a:p>
              <a:pPr algn="ctr">
                <a:lnSpc>
                  <a:spcPts val="4493"/>
                </a:lnSpc>
              </a:pPr>
              <a:r>
                <a:rPr lang="en-US" b="true" sz="3744" spc="41">
                  <a:solidFill>
                    <a:srgbClr val="100F0D"/>
                  </a:solidFill>
                  <a:latin typeface="Open Sans Bold"/>
                  <a:ea typeface="Open Sans Bold"/>
                  <a:cs typeface="Open Sans Bold"/>
                  <a:sym typeface="Open Sans Bold"/>
                </a:rPr>
                <a:t>01.</a:t>
              </a:r>
            </a:p>
          </p:txBody>
        </p:sp>
      </p:grpSp>
      <p:sp>
        <p:nvSpPr>
          <p:cNvPr name="AutoShape 7" id="7"/>
          <p:cNvSpPr/>
          <p:nvPr/>
        </p:nvSpPr>
        <p:spPr>
          <a:xfrm flipV="true">
            <a:off x="3609400" y="3747656"/>
            <a:ext cx="3917473" cy="0"/>
          </a:xfrm>
          <a:prstGeom prst="line">
            <a:avLst/>
          </a:prstGeom>
          <a:ln cap="flat" w="47625">
            <a:solidFill>
              <a:srgbClr val="100F0D">
                <a:alpha val="60000"/>
              </a:srgbClr>
            </a:solidFill>
            <a:prstDash val="sysDot"/>
            <a:headEnd type="none" len="sm" w="sm"/>
            <a:tailEnd type="none" len="sm" w="sm"/>
          </a:ln>
        </p:spPr>
      </p:sp>
      <p:sp>
        <p:nvSpPr>
          <p:cNvPr name="AutoShape 8" id="8"/>
          <p:cNvSpPr/>
          <p:nvPr/>
        </p:nvSpPr>
        <p:spPr>
          <a:xfrm>
            <a:off x="10138209" y="3747656"/>
            <a:ext cx="3917473" cy="0"/>
          </a:xfrm>
          <a:prstGeom prst="line">
            <a:avLst/>
          </a:prstGeom>
          <a:ln cap="flat" w="47625">
            <a:solidFill>
              <a:srgbClr val="100F0D">
                <a:alpha val="60000"/>
              </a:srgbClr>
            </a:solidFill>
            <a:prstDash val="sysDot"/>
            <a:headEnd type="none" len="sm" w="sm"/>
            <a:tailEnd type="none" len="sm" w="sm"/>
          </a:ln>
        </p:spPr>
      </p:sp>
      <p:grpSp>
        <p:nvGrpSpPr>
          <p:cNvPr name="Group 9" id="9"/>
          <p:cNvGrpSpPr/>
          <p:nvPr/>
        </p:nvGrpSpPr>
        <p:grpSpPr>
          <a:xfrm rot="0">
            <a:off x="7526873" y="2445269"/>
            <a:ext cx="2611336" cy="2604775"/>
            <a:chOff x="0" y="0"/>
            <a:chExt cx="3481782" cy="3473034"/>
          </a:xfrm>
        </p:grpSpPr>
        <p:sp>
          <p:nvSpPr>
            <p:cNvPr name="Freeform 10" id="10"/>
            <p:cNvSpPr/>
            <p:nvPr/>
          </p:nvSpPr>
          <p:spPr>
            <a:xfrm flipH="false" flipV="false" rot="0">
              <a:off x="0" y="0"/>
              <a:ext cx="3481782" cy="3473034"/>
            </a:xfrm>
            <a:custGeom>
              <a:avLst/>
              <a:gdLst/>
              <a:ahLst/>
              <a:cxnLst/>
              <a:rect r="r" b="b" t="t" l="l"/>
              <a:pathLst>
                <a:path h="3473034" w="3481782">
                  <a:moveTo>
                    <a:pt x="0" y="0"/>
                  </a:moveTo>
                  <a:lnTo>
                    <a:pt x="3481782" y="0"/>
                  </a:lnTo>
                  <a:lnTo>
                    <a:pt x="3481782" y="3473034"/>
                  </a:lnTo>
                  <a:lnTo>
                    <a:pt x="0" y="3473034"/>
                  </a:lnTo>
                  <a:lnTo>
                    <a:pt x="0" y="0"/>
                  </a:lnTo>
                  <a:close/>
                </a:path>
              </a:pathLst>
            </a:custGeom>
            <a:blipFill>
              <a:blip r:embed="rId6"/>
              <a:stretch>
                <a:fillRect l="0" t="0" r="0" b="0"/>
              </a:stretch>
            </a:blipFill>
          </p:spPr>
        </p:sp>
        <p:sp>
          <p:nvSpPr>
            <p:cNvPr name="TextBox 11" id="11"/>
            <p:cNvSpPr txBox="true"/>
            <p:nvPr/>
          </p:nvSpPr>
          <p:spPr>
            <a:xfrm rot="0">
              <a:off x="952661" y="1360066"/>
              <a:ext cx="1576460" cy="752902"/>
            </a:xfrm>
            <a:prstGeom prst="rect">
              <a:avLst/>
            </a:prstGeom>
          </p:spPr>
          <p:txBody>
            <a:bodyPr anchor="t" rtlCol="false" tIns="0" lIns="0" bIns="0" rIns="0">
              <a:spAutoFit/>
            </a:bodyPr>
            <a:lstStyle/>
            <a:p>
              <a:pPr algn="ctr">
                <a:lnSpc>
                  <a:spcPts val="4493"/>
                </a:lnSpc>
              </a:pPr>
              <a:r>
                <a:rPr lang="en-US" b="true" sz="3744" spc="41">
                  <a:solidFill>
                    <a:srgbClr val="100F0D"/>
                  </a:solidFill>
                  <a:latin typeface="Open Sans Bold"/>
                  <a:ea typeface="Open Sans Bold"/>
                  <a:cs typeface="Open Sans Bold"/>
                  <a:sym typeface="Open Sans Bold"/>
                </a:rPr>
                <a:t>02.</a:t>
              </a:r>
            </a:p>
          </p:txBody>
        </p:sp>
      </p:grpSp>
      <p:grpSp>
        <p:nvGrpSpPr>
          <p:cNvPr name="Group 12" id="12"/>
          <p:cNvGrpSpPr/>
          <p:nvPr/>
        </p:nvGrpSpPr>
        <p:grpSpPr>
          <a:xfrm rot="0">
            <a:off x="14055682" y="2445269"/>
            <a:ext cx="2611303" cy="2604775"/>
            <a:chOff x="0" y="0"/>
            <a:chExt cx="3481738" cy="3473034"/>
          </a:xfrm>
        </p:grpSpPr>
        <p:sp>
          <p:nvSpPr>
            <p:cNvPr name="Freeform 13" id="13"/>
            <p:cNvSpPr/>
            <p:nvPr/>
          </p:nvSpPr>
          <p:spPr>
            <a:xfrm flipH="false" flipV="false" rot="0">
              <a:off x="0" y="0"/>
              <a:ext cx="3481738" cy="3473034"/>
            </a:xfrm>
            <a:custGeom>
              <a:avLst/>
              <a:gdLst/>
              <a:ahLst/>
              <a:cxnLst/>
              <a:rect r="r" b="b" t="t" l="l"/>
              <a:pathLst>
                <a:path h="3473034" w="3481738">
                  <a:moveTo>
                    <a:pt x="0" y="0"/>
                  </a:moveTo>
                  <a:lnTo>
                    <a:pt x="3481738" y="0"/>
                  </a:lnTo>
                  <a:lnTo>
                    <a:pt x="3481738" y="3473034"/>
                  </a:lnTo>
                  <a:lnTo>
                    <a:pt x="0" y="3473034"/>
                  </a:lnTo>
                  <a:lnTo>
                    <a:pt x="0" y="0"/>
                  </a:lnTo>
                  <a:close/>
                </a:path>
              </a:pathLst>
            </a:custGeom>
            <a:blipFill>
              <a:blip r:embed="rId5"/>
              <a:stretch>
                <a:fillRect l="0" t="0" r="0" b="0"/>
              </a:stretch>
            </a:blipFill>
          </p:spPr>
        </p:sp>
        <p:sp>
          <p:nvSpPr>
            <p:cNvPr name="TextBox 14" id="14"/>
            <p:cNvSpPr txBox="true"/>
            <p:nvPr/>
          </p:nvSpPr>
          <p:spPr>
            <a:xfrm rot="0">
              <a:off x="952639" y="1360066"/>
              <a:ext cx="1576460" cy="752902"/>
            </a:xfrm>
            <a:prstGeom prst="rect">
              <a:avLst/>
            </a:prstGeom>
          </p:spPr>
          <p:txBody>
            <a:bodyPr anchor="t" rtlCol="false" tIns="0" lIns="0" bIns="0" rIns="0">
              <a:spAutoFit/>
            </a:bodyPr>
            <a:lstStyle/>
            <a:p>
              <a:pPr algn="ctr">
                <a:lnSpc>
                  <a:spcPts val="4493"/>
                </a:lnSpc>
              </a:pPr>
              <a:r>
                <a:rPr lang="en-US" b="true" sz="3744" spc="41">
                  <a:solidFill>
                    <a:srgbClr val="100F0D"/>
                  </a:solidFill>
                  <a:latin typeface="Open Sans Bold"/>
                  <a:ea typeface="Open Sans Bold"/>
                  <a:cs typeface="Open Sans Bold"/>
                  <a:sym typeface="Open Sans Bold"/>
                </a:rPr>
                <a:t>03.</a:t>
              </a:r>
            </a:p>
          </p:txBody>
        </p:sp>
      </p:grpSp>
      <p:grpSp>
        <p:nvGrpSpPr>
          <p:cNvPr name="Group 15" id="15"/>
          <p:cNvGrpSpPr/>
          <p:nvPr/>
        </p:nvGrpSpPr>
        <p:grpSpPr>
          <a:xfrm rot="0">
            <a:off x="312352" y="760960"/>
            <a:ext cx="6594096" cy="1211042"/>
            <a:chOff x="0" y="0"/>
            <a:chExt cx="8792128" cy="1614722"/>
          </a:xfrm>
        </p:grpSpPr>
        <p:grpSp>
          <p:nvGrpSpPr>
            <p:cNvPr name="Group 16" id="16"/>
            <p:cNvGrpSpPr/>
            <p:nvPr/>
          </p:nvGrpSpPr>
          <p:grpSpPr>
            <a:xfrm rot="0">
              <a:off x="0" y="0"/>
              <a:ext cx="8792128" cy="1614722"/>
              <a:chOff x="0" y="0"/>
              <a:chExt cx="2212480" cy="406334"/>
            </a:xfrm>
          </p:grpSpPr>
          <p:sp>
            <p:nvSpPr>
              <p:cNvPr name="Freeform 17" id="17"/>
              <p:cNvSpPr/>
              <p:nvPr/>
            </p:nvSpPr>
            <p:spPr>
              <a:xfrm flipH="false" flipV="false" rot="0">
                <a:off x="0" y="0"/>
                <a:ext cx="2212480" cy="406334"/>
              </a:xfrm>
              <a:custGeom>
                <a:avLst/>
                <a:gdLst/>
                <a:ahLst/>
                <a:cxnLst/>
                <a:rect r="r" b="b" t="t" l="l"/>
                <a:pathLst>
                  <a:path h="406334" w="2212480">
                    <a:moveTo>
                      <a:pt x="2009280" y="0"/>
                    </a:moveTo>
                    <a:cubicBezTo>
                      <a:pt x="2121505" y="0"/>
                      <a:pt x="2212480" y="90961"/>
                      <a:pt x="2212480" y="203167"/>
                    </a:cubicBezTo>
                    <a:cubicBezTo>
                      <a:pt x="2212480" y="315373"/>
                      <a:pt x="2121505" y="406334"/>
                      <a:pt x="2009280"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18" id="18"/>
              <p:cNvSpPr txBox="true"/>
              <p:nvPr/>
            </p:nvSpPr>
            <p:spPr>
              <a:xfrm>
                <a:off x="0" y="-47625"/>
                <a:ext cx="2212480"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19" id="19"/>
            <p:cNvSpPr txBox="true"/>
            <p:nvPr/>
          </p:nvSpPr>
          <p:spPr>
            <a:xfrm rot="0">
              <a:off x="829185" y="493036"/>
              <a:ext cx="7601199" cy="638175"/>
            </a:xfrm>
            <a:prstGeom prst="rect">
              <a:avLst/>
            </a:prstGeom>
          </p:spPr>
          <p:txBody>
            <a:bodyPr anchor="t" rtlCol="false" tIns="0" lIns="0" bIns="0" rIns="0">
              <a:spAutoFit/>
            </a:bodyPr>
            <a:lstStyle/>
            <a:p>
              <a:pPr algn="l">
                <a:lnSpc>
                  <a:spcPts val="3896"/>
                </a:lnSpc>
              </a:pPr>
              <a:r>
                <a:rPr lang="en-US" b="true" sz="3246" spc="35">
                  <a:solidFill>
                    <a:srgbClr val="FFFFFF"/>
                  </a:solidFill>
                  <a:latin typeface="Montserrat Bold"/>
                  <a:ea typeface="Montserrat Bold"/>
                  <a:cs typeface="Montserrat Bold"/>
                  <a:sym typeface="Montserrat Bold"/>
                </a:rPr>
                <a:t>LÝ DO CHỌN BỘ DỮ LIỆU </a:t>
              </a:r>
            </a:p>
          </p:txBody>
        </p:sp>
      </p:grpSp>
      <p:sp>
        <p:nvSpPr>
          <p:cNvPr name="TextBox 20" id="20"/>
          <p:cNvSpPr txBox="true"/>
          <p:nvPr/>
        </p:nvSpPr>
        <p:spPr>
          <a:xfrm rot="0">
            <a:off x="714314" y="5325074"/>
            <a:ext cx="3178868" cy="1091538"/>
          </a:xfrm>
          <a:prstGeom prst="rect">
            <a:avLst/>
          </a:prstGeom>
        </p:spPr>
        <p:txBody>
          <a:bodyPr anchor="t" rtlCol="false" tIns="0" lIns="0" bIns="0" rIns="0">
            <a:spAutoFit/>
          </a:bodyPr>
          <a:lstStyle/>
          <a:p>
            <a:pPr algn="ctr">
              <a:lnSpc>
                <a:spcPts val="4411"/>
              </a:lnSpc>
              <a:spcBef>
                <a:spcPct val="0"/>
              </a:spcBef>
            </a:pPr>
            <a:r>
              <a:rPr lang="en-US" b="true" sz="3151" spc="126">
                <a:solidFill>
                  <a:srgbClr val="000000"/>
                </a:solidFill>
                <a:latin typeface="Open Sans Bold"/>
                <a:ea typeface="Open Sans Bold"/>
                <a:cs typeface="Open Sans Bold"/>
                <a:sym typeface="Open Sans Bold"/>
              </a:rPr>
              <a:t>ỨNG DỤNG THỰC TẾ CAO</a:t>
            </a:r>
          </a:p>
        </p:txBody>
      </p:sp>
      <p:sp>
        <p:nvSpPr>
          <p:cNvPr name="TextBox 21" id="21"/>
          <p:cNvSpPr txBox="true"/>
          <p:nvPr/>
        </p:nvSpPr>
        <p:spPr>
          <a:xfrm rot="0">
            <a:off x="6797210" y="5325074"/>
            <a:ext cx="3779235" cy="1091538"/>
          </a:xfrm>
          <a:prstGeom prst="rect">
            <a:avLst/>
          </a:prstGeom>
        </p:spPr>
        <p:txBody>
          <a:bodyPr anchor="t" rtlCol="false" tIns="0" lIns="0" bIns="0" rIns="0">
            <a:spAutoFit/>
          </a:bodyPr>
          <a:lstStyle/>
          <a:p>
            <a:pPr algn="ctr">
              <a:lnSpc>
                <a:spcPts val="4411"/>
              </a:lnSpc>
              <a:spcBef>
                <a:spcPct val="0"/>
              </a:spcBef>
            </a:pPr>
            <a:r>
              <a:rPr lang="en-US" b="true" sz="3151" spc="126">
                <a:solidFill>
                  <a:srgbClr val="000000"/>
                </a:solidFill>
                <a:latin typeface="Open Sans Bold"/>
                <a:ea typeface="Open Sans Bold"/>
                <a:cs typeface="Open Sans Bold"/>
                <a:sym typeface="Open Sans Bold"/>
              </a:rPr>
              <a:t>CHỨA NHIỀU YẾU TỐ ẢNH HƯỞNG</a:t>
            </a:r>
          </a:p>
        </p:txBody>
      </p:sp>
      <p:sp>
        <p:nvSpPr>
          <p:cNvPr name="TextBox 22" id="22"/>
          <p:cNvSpPr txBox="true"/>
          <p:nvPr/>
        </p:nvSpPr>
        <p:spPr>
          <a:xfrm rot="0">
            <a:off x="13299143" y="5325074"/>
            <a:ext cx="4464921" cy="1643988"/>
          </a:xfrm>
          <a:prstGeom prst="rect">
            <a:avLst/>
          </a:prstGeom>
        </p:spPr>
        <p:txBody>
          <a:bodyPr anchor="t" rtlCol="false" tIns="0" lIns="0" bIns="0" rIns="0">
            <a:spAutoFit/>
          </a:bodyPr>
          <a:lstStyle/>
          <a:p>
            <a:pPr algn="ctr">
              <a:lnSpc>
                <a:spcPts val="4411"/>
              </a:lnSpc>
              <a:spcBef>
                <a:spcPct val="0"/>
              </a:spcBef>
            </a:pPr>
            <a:r>
              <a:rPr lang="en-US" b="true" sz="3151" spc="126">
                <a:solidFill>
                  <a:srgbClr val="000000"/>
                </a:solidFill>
                <a:latin typeface="Open Sans Bold"/>
                <a:ea typeface="Open Sans Bold"/>
                <a:cs typeface="Open Sans Bold"/>
                <a:sym typeface="Open Sans Bold"/>
              </a:rPr>
              <a:t>CÓ THỂ THỬ NHIỀU PHƯƠNG PHÁP MACHINE LEARNING</a:t>
            </a:r>
          </a:p>
        </p:txBody>
      </p:sp>
      <p:sp>
        <p:nvSpPr>
          <p:cNvPr name="TextBox 23" id="23"/>
          <p:cNvSpPr txBox="true"/>
          <p:nvPr/>
        </p:nvSpPr>
        <p:spPr>
          <a:xfrm rot="0">
            <a:off x="6281159" y="7113749"/>
            <a:ext cx="4811336" cy="2508123"/>
          </a:xfrm>
          <a:prstGeom prst="rect">
            <a:avLst/>
          </a:prstGeom>
        </p:spPr>
        <p:txBody>
          <a:bodyPr anchor="t" rtlCol="false" tIns="0" lIns="0" bIns="0" rIns="0">
            <a:spAutoFit/>
          </a:bodyPr>
          <a:lstStyle/>
          <a:p>
            <a:pPr algn="l" marL="621792" indent="-310896" lvl="1">
              <a:lnSpc>
                <a:spcPts val="4031"/>
              </a:lnSpc>
              <a:buFont typeface="Arial"/>
              <a:buChar char="•"/>
            </a:pPr>
            <a:r>
              <a:rPr lang="en-US" sz="2879">
                <a:solidFill>
                  <a:srgbClr val="000000"/>
                </a:solidFill>
                <a:latin typeface="Open Sans"/>
                <a:ea typeface="Open Sans"/>
                <a:cs typeface="Open Sans"/>
                <a:sym typeface="Open Sans"/>
              </a:rPr>
              <a:t>Kinh tế: Giá nhiên liệu, CPI, tỷ lệ thất nghiệp</a:t>
            </a:r>
          </a:p>
          <a:p>
            <a:pPr algn="l" marL="621792" indent="-310896" lvl="1">
              <a:lnSpc>
                <a:spcPts val="4031"/>
              </a:lnSpc>
              <a:buFont typeface="Arial"/>
              <a:buChar char="•"/>
            </a:pPr>
            <a:r>
              <a:rPr lang="en-US" sz="2879">
                <a:solidFill>
                  <a:srgbClr val="000000"/>
                </a:solidFill>
                <a:latin typeface="Open Sans"/>
                <a:ea typeface="Open Sans"/>
                <a:cs typeface="Open Sans"/>
                <a:sym typeface="Open Sans"/>
              </a:rPr>
              <a:t>Thời tiết : Nhiệt độ</a:t>
            </a:r>
          </a:p>
          <a:p>
            <a:pPr algn="l" marL="621792" indent="-310896" lvl="1">
              <a:lnSpc>
                <a:spcPts val="4031"/>
              </a:lnSpc>
              <a:buFont typeface="Arial"/>
              <a:buChar char="•"/>
            </a:pPr>
            <a:r>
              <a:rPr lang="en-US" sz="2879">
                <a:solidFill>
                  <a:srgbClr val="000000"/>
                </a:solidFill>
                <a:latin typeface="Open Sans"/>
                <a:ea typeface="Open Sans"/>
                <a:cs typeface="Open Sans"/>
                <a:sym typeface="Open Sans"/>
              </a:rPr>
              <a:t>Khuyến mãi : Markdown</a:t>
            </a:r>
          </a:p>
          <a:p>
            <a:pPr algn="l" marL="621792" indent="-310896" lvl="1">
              <a:lnSpc>
                <a:spcPts val="4031"/>
              </a:lnSpc>
              <a:buFont typeface="Arial"/>
              <a:buChar char="•"/>
            </a:pPr>
            <a:r>
              <a:rPr lang="en-US" sz="2879">
                <a:solidFill>
                  <a:srgbClr val="000000"/>
                </a:solidFill>
                <a:latin typeface="Open Sans"/>
                <a:ea typeface="Open Sans"/>
                <a:cs typeface="Open Sans"/>
                <a:sym typeface="Open Sans"/>
              </a:rPr>
              <a:t>Ngày lễ : IsHoliday</a:t>
            </a:r>
          </a:p>
        </p:txBody>
      </p:sp>
      <p:sp>
        <p:nvSpPr>
          <p:cNvPr name="TextBox 24" id="24"/>
          <p:cNvSpPr txBox="true"/>
          <p:nvPr/>
        </p:nvSpPr>
        <p:spPr>
          <a:xfrm rot="0">
            <a:off x="0" y="7113749"/>
            <a:ext cx="5023935" cy="2003298"/>
          </a:xfrm>
          <a:prstGeom prst="rect">
            <a:avLst/>
          </a:prstGeom>
        </p:spPr>
        <p:txBody>
          <a:bodyPr anchor="t" rtlCol="false" tIns="0" lIns="0" bIns="0" rIns="0">
            <a:spAutoFit/>
          </a:bodyPr>
          <a:lstStyle/>
          <a:p>
            <a:pPr algn="l" marL="621792" indent="-310896" lvl="1">
              <a:lnSpc>
                <a:spcPts val="4031"/>
              </a:lnSpc>
              <a:buFont typeface="Arial"/>
              <a:buChar char="•"/>
            </a:pPr>
            <a:r>
              <a:rPr lang="en-US" sz="2879">
                <a:solidFill>
                  <a:srgbClr val="000000"/>
                </a:solidFill>
                <a:latin typeface="Open Sans"/>
                <a:ea typeface="Open Sans"/>
                <a:cs typeface="Open Sans"/>
                <a:sym typeface="Open Sans"/>
              </a:rPr>
              <a:t>Là bài toán quan trọng trong ngành bán lẻ</a:t>
            </a:r>
          </a:p>
          <a:p>
            <a:pPr algn="l" marL="621792" indent="-310896" lvl="1">
              <a:lnSpc>
                <a:spcPts val="4031"/>
              </a:lnSpc>
              <a:buFont typeface="Arial"/>
              <a:buChar char="•"/>
            </a:pPr>
            <a:r>
              <a:rPr lang="en-US" sz="2879">
                <a:solidFill>
                  <a:srgbClr val="000000"/>
                </a:solidFill>
                <a:latin typeface="Open Sans"/>
                <a:ea typeface="Open Sans"/>
                <a:cs typeface="Open Sans"/>
                <a:sym typeface="Open Sans"/>
              </a:rPr>
              <a:t>Dữ liệu được lấy từ Walmart- chuỗi bán lẻ lớn</a:t>
            </a:r>
          </a:p>
        </p:txBody>
      </p:sp>
      <p:sp>
        <p:nvSpPr>
          <p:cNvPr name="AutoShape 25" id="25"/>
          <p:cNvSpPr/>
          <p:nvPr/>
        </p:nvSpPr>
        <p:spPr>
          <a:xfrm flipH="true" flipV="true">
            <a:off x="5415191" y="5391749"/>
            <a:ext cx="0" cy="4321911"/>
          </a:xfrm>
          <a:prstGeom prst="line">
            <a:avLst/>
          </a:prstGeom>
          <a:ln cap="flat" w="47625">
            <a:solidFill>
              <a:srgbClr val="100F0D">
                <a:alpha val="60000"/>
              </a:srgbClr>
            </a:solidFill>
            <a:prstDash val="solid"/>
            <a:headEnd type="none" len="sm" w="sm"/>
            <a:tailEnd type="none" len="sm" w="sm"/>
          </a:ln>
        </p:spPr>
      </p:sp>
      <p:sp>
        <p:nvSpPr>
          <p:cNvPr name="TextBox 26" id="26"/>
          <p:cNvSpPr txBox="true"/>
          <p:nvPr/>
        </p:nvSpPr>
        <p:spPr>
          <a:xfrm rot="0">
            <a:off x="12812286" y="7113749"/>
            <a:ext cx="5438634" cy="2003298"/>
          </a:xfrm>
          <a:prstGeom prst="rect">
            <a:avLst/>
          </a:prstGeom>
        </p:spPr>
        <p:txBody>
          <a:bodyPr anchor="t" rtlCol="false" tIns="0" lIns="0" bIns="0" rIns="0">
            <a:spAutoFit/>
          </a:bodyPr>
          <a:lstStyle/>
          <a:p>
            <a:pPr algn="l" marL="621792" indent="-310896" lvl="1">
              <a:lnSpc>
                <a:spcPts val="4031"/>
              </a:lnSpc>
              <a:buFont typeface="Arial"/>
              <a:buChar char="•"/>
            </a:pPr>
            <a:r>
              <a:rPr lang="en-US" sz="2879">
                <a:solidFill>
                  <a:srgbClr val="000000"/>
                </a:solidFill>
                <a:latin typeface="Open Sans"/>
                <a:ea typeface="Open Sans"/>
                <a:cs typeface="Open Sans"/>
                <a:sym typeface="Open Sans"/>
              </a:rPr>
              <a:t>Random Forest, XGBoost</a:t>
            </a:r>
          </a:p>
          <a:p>
            <a:pPr algn="l" marL="621792" indent="-310896" lvl="1">
              <a:lnSpc>
                <a:spcPts val="4031"/>
              </a:lnSpc>
              <a:buFont typeface="Arial"/>
              <a:buChar char="•"/>
            </a:pPr>
            <a:r>
              <a:rPr lang="en-US" sz="2879">
                <a:solidFill>
                  <a:srgbClr val="000000"/>
                </a:solidFill>
                <a:latin typeface="Open Sans"/>
                <a:ea typeface="Open Sans"/>
                <a:cs typeface="Open Sans"/>
                <a:sym typeface="Open Sans"/>
              </a:rPr>
              <a:t>Mạng nơ-ron, LSTM,ARIMA</a:t>
            </a:r>
          </a:p>
          <a:p>
            <a:pPr algn="l" marL="621792" indent="-310896" lvl="1">
              <a:lnSpc>
                <a:spcPts val="4031"/>
              </a:lnSpc>
              <a:buFont typeface="Arial"/>
              <a:buChar char="•"/>
            </a:pPr>
            <a:r>
              <a:rPr lang="en-US" sz="2879">
                <a:solidFill>
                  <a:srgbClr val="000000"/>
                </a:solidFill>
                <a:latin typeface="Open Sans"/>
                <a:ea typeface="Open Sans"/>
                <a:cs typeface="Open Sans"/>
                <a:sym typeface="Open Sans"/>
              </a:rPr>
              <a:t>Xử lý dữ liệu bị thiếu, trích xuất đặc trưng</a:t>
            </a:r>
          </a:p>
        </p:txBody>
      </p:sp>
      <p:sp>
        <p:nvSpPr>
          <p:cNvPr name="AutoShape 27" id="27"/>
          <p:cNvSpPr/>
          <p:nvPr/>
        </p:nvSpPr>
        <p:spPr>
          <a:xfrm flipH="true" flipV="true">
            <a:off x="11958463" y="5391749"/>
            <a:ext cx="0" cy="4321911"/>
          </a:xfrm>
          <a:prstGeom prst="line">
            <a:avLst/>
          </a:prstGeom>
          <a:ln cap="flat" w="47625">
            <a:solidFill>
              <a:srgbClr val="100F0D">
                <a:alpha val="60000"/>
              </a:srgbClr>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0298" y="423179"/>
            <a:ext cx="6299659" cy="1036397"/>
            <a:chOff x="0" y="0"/>
            <a:chExt cx="8399545" cy="1381862"/>
          </a:xfrm>
        </p:grpSpPr>
        <p:grpSp>
          <p:nvGrpSpPr>
            <p:cNvPr name="Group 4" id="4"/>
            <p:cNvGrpSpPr/>
            <p:nvPr/>
          </p:nvGrpSpPr>
          <p:grpSpPr>
            <a:xfrm rot="0">
              <a:off x="0" y="0"/>
              <a:ext cx="8399545" cy="1381862"/>
              <a:chOff x="0" y="0"/>
              <a:chExt cx="2469871" cy="406334"/>
            </a:xfrm>
          </p:grpSpPr>
          <p:sp>
            <p:nvSpPr>
              <p:cNvPr name="Freeform 5" id="5"/>
              <p:cNvSpPr/>
              <p:nvPr/>
            </p:nvSpPr>
            <p:spPr>
              <a:xfrm flipH="false" flipV="false" rot="0">
                <a:off x="0" y="0"/>
                <a:ext cx="2469871" cy="406334"/>
              </a:xfrm>
              <a:custGeom>
                <a:avLst/>
                <a:gdLst/>
                <a:ahLst/>
                <a:cxnLst/>
                <a:rect r="r" b="b" t="t" l="l"/>
                <a:pathLst>
                  <a:path h="406334" w="2469871">
                    <a:moveTo>
                      <a:pt x="2266671" y="0"/>
                    </a:moveTo>
                    <a:cubicBezTo>
                      <a:pt x="2378895" y="0"/>
                      <a:pt x="2469871" y="90961"/>
                      <a:pt x="2469871" y="203167"/>
                    </a:cubicBezTo>
                    <a:cubicBezTo>
                      <a:pt x="2469871" y="315373"/>
                      <a:pt x="2378895" y="406334"/>
                      <a:pt x="2266671" y="406334"/>
                    </a:cubicBezTo>
                    <a:lnTo>
                      <a:pt x="203200" y="406334"/>
                    </a:lnTo>
                    <a:cubicBezTo>
                      <a:pt x="90976" y="406334"/>
                      <a:pt x="0" y="315373"/>
                      <a:pt x="0" y="203167"/>
                    </a:cubicBezTo>
                    <a:cubicBezTo>
                      <a:pt x="0" y="90961"/>
                      <a:pt x="90976" y="0"/>
                      <a:pt x="203200" y="0"/>
                    </a:cubicBezTo>
                    <a:close/>
                  </a:path>
                </a:pathLst>
              </a:custGeom>
              <a:solidFill>
                <a:srgbClr val="100F0D"/>
              </a:solidFill>
              <a:ln cap="sq">
                <a:noFill/>
                <a:prstDash val="sysDot"/>
                <a:miter/>
              </a:ln>
            </p:spPr>
          </p:sp>
          <p:sp>
            <p:nvSpPr>
              <p:cNvPr name="TextBox 6" id="6"/>
              <p:cNvSpPr txBox="true"/>
              <p:nvPr/>
            </p:nvSpPr>
            <p:spPr>
              <a:xfrm>
                <a:off x="0" y="-47625"/>
                <a:ext cx="2469871" cy="453959"/>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792160" y="404259"/>
              <a:ext cx="7261793" cy="563820"/>
            </a:xfrm>
            <a:prstGeom prst="rect">
              <a:avLst/>
            </a:prstGeom>
          </p:spPr>
          <p:txBody>
            <a:bodyPr anchor="t" rtlCol="false" tIns="0" lIns="0" bIns="0" rIns="0">
              <a:spAutoFit/>
            </a:bodyPr>
            <a:lstStyle/>
            <a:p>
              <a:pPr algn="l">
                <a:lnSpc>
                  <a:spcPts val="3334"/>
                </a:lnSpc>
              </a:pPr>
              <a:r>
                <a:rPr lang="en-US" b="true" sz="2778" spc="30">
                  <a:solidFill>
                    <a:srgbClr val="FFFFFF"/>
                  </a:solidFill>
                  <a:latin typeface="Montserrat Bold"/>
                  <a:ea typeface="Montserrat Bold"/>
                  <a:cs typeface="Montserrat Bold"/>
                  <a:sym typeface="Montserrat Bold"/>
                </a:rPr>
                <a:t>THÔNG TIN VỀ BỘ DỮ LIỆU </a:t>
              </a:r>
            </a:p>
          </p:txBody>
        </p:sp>
      </p:grpSp>
      <p:sp>
        <p:nvSpPr>
          <p:cNvPr name="Freeform 8" id="8"/>
          <p:cNvSpPr/>
          <p:nvPr/>
        </p:nvSpPr>
        <p:spPr>
          <a:xfrm flipH="false" flipV="false" rot="0">
            <a:off x="2308665" y="4758539"/>
            <a:ext cx="13646696" cy="5181623"/>
          </a:xfrm>
          <a:custGeom>
            <a:avLst/>
            <a:gdLst/>
            <a:ahLst/>
            <a:cxnLst/>
            <a:rect r="r" b="b" t="t" l="l"/>
            <a:pathLst>
              <a:path h="5181623" w="13646696">
                <a:moveTo>
                  <a:pt x="0" y="0"/>
                </a:moveTo>
                <a:lnTo>
                  <a:pt x="13646697" y="0"/>
                </a:lnTo>
                <a:lnTo>
                  <a:pt x="13646697" y="5181623"/>
                </a:lnTo>
                <a:lnTo>
                  <a:pt x="0" y="5181623"/>
                </a:lnTo>
                <a:lnTo>
                  <a:pt x="0" y="0"/>
                </a:lnTo>
                <a:close/>
              </a:path>
            </a:pathLst>
          </a:custGeom>
          <a:blipFill>
            <a:blip r:embed="rId3"/>
            <a:stretch>
              <a:fillRect l="-878" t="0" r="-1054" b="0"/>
            </a:stretch>
          </a:blipFill>
        </p:spPr>
      </p:sp>
      <p:sp>
        <p:nvSpPr>
          <p:cNvPr name="TextBox 9" id="9"/>
          <p:cNvSpPr txBox="true"/>
          <p:nvPr/>
        </p:nvSpPr>
        <p:spPr>
          <a:xfrm rot="0">
            <a:off x="360298" y="1770866"/>
            <a:ext cx="17167513" cy="1856598"/>
          </a:xfrm>
          <a:prstGeom prst="rect">
            <a:avLst/>
          </a:prstGeom>
        </p:spPr>
        <p:txBody>
          <a:bodyPr anchor="t" rtlCol="false" tIns="0" lIns="0" bIns="0" rIns="0">
            <a:spAutoFit/>
          </a:bodyPr>
          <a:lstStyle/>
          <a:p>
            <a:pPr algn="l">
              <a:lnSpc>
                <a:spcPts val="3717"/>
              </a:lnSpc>
            </a:pPr>
            <a:r>
              <a:rPr lang="en-US" sz="2655" b="true">
                <a:solidFill>
                  <a:srgbClr val="000000"/>
                </a:solidFill>
                <a:latin typeface="Open Sans Bold"/>
                <a:ea typeface="Open Sans Bold"/>
                <a:cs typeface="Open Sans Bold"/>
                <a:sym typeface="Open Sans Bold"/>
              </a:rPr>
              <a:t>1. Input và Output của bài toán</a:t>
            </a:r>
          </a:p>
          <a:p>
            <a:pPr algn="l" marL="573344" indent="-286672" lvl="1">
              <a:lnSpc>
                <a:spcPts val="3717"/>
              </a:lnSpc>
              <a:buFont typeface="Arial"/>
              <a:buChar char="•"/>
            </a:pPr>
            <a:r>
              <a:rPr lang="en-US" sz="2655">
                <a:solidFill>
                  <a:srgbClr val="000000"/>
                </a:solidFill>
                <a:latin typeface="Open Sans"/>
                <a:ea typeface="Open Sans"/>
                <a:cs typeface="Open Sans"/>
                <a:sym typeface="Open Sans"/>
              </a:rPr>
              <a:t>Input: Các yếu tố ản</a:t>
            </a:r>
            <a:r>
              <a:rPr lang="en-US" sz="2655">
                <a:solidFill>
                  <a:srgbClr val="000000"/>
                </a:solidFill>
                <a:latin typeface="Open Sans"/>
                <a:ea typeface="Open Sans"/>
                <a:cs typeface="Open Sans"/>
                <a:sym typeface="Open Sans"/>
              </a:rPr>
              <a:t>h hưởng đến doanh thu, bao gồm thông tin về cửa hàng, thời gian, điều kiện thời tiết, CPI, tỷ lệ thất nghiệp, chương trình giảm giá...</a:t>
            </a:r>
          </a:p>
          <a:p>
            <a:pPr algn="l" marL="573344" indent="-286672" lvl="1">
              <a:lnSpc>
                <a:spcPts val="3717"/>
              </a:lnSpc>
              <a:buFont typeface="Arial"/>
              <a:buChar char="•"/>
            </a:pPr>
            <a:r>
              <a:rPr lang="en-US" sz="2655">
                <a:solidFill>
                  <a:srgbClr val="000000"/>
                </a:solidFill>
                <a:latin typeface="Open Sans"/>
                <a:ea typeface="Open Sans"/>
                <a:cs typeface="Open Sans"/>
                <a:sym typeface="Open Sans"/>
              </a:rPr>
              <a:t>Output: Doanh thu hàng tuần của từng cửa hàng và từng phòng ban (Weekly_Sales).</a:t>
            </a:r>
          </a:p>
        </p:txBody>
      </p:sp>
      <p:sp>
        <p:nvSpPr>
          <p:cNvPr name="TextBox 10" id="10"/>
          <p:cNvSpPr txBox="true"/>
          <p:nvPr/>
        </p:nvSpPr>
        <p:spPr>
          <a:xfrm rot="0">
            <a:off x="360298" y="3938754"/>
            <a:ext cx="5553373" cy="448310"/>
          </a:xfrm>
          <a:prstGeom prst="rect">
            <a:avLst/>
          </a:prstGeom>
        </p:spPr>
        <p:txBody>
          <a:bodyPr anchor="t" rtlCol="false" tIns="0" lIns="0" bIns="0" rIns="0">
            <a:spAutoFit/>
          </a:bodyPr>
          <a:lstStyle/>
          <a:p>
            <a:pPr algn="ctr">
              <a:lnSpc>
                <a:spcPts val="3639"/>
              </a:lnSpc>
            </a:pPr>
            <a:r>
              <a:rPr lang="en-US" sz="2599" b="true">
                <a:solidFill>
                  <a:srgbClr val="000000"/>
                </a:solidFill>
                <a:latin typeface="Open Sans Bold"/>
                <a:ea typeface="Open Sans Bold"/>
                <a:cs typeface="Open Sans Bold"/>
                <a:sym typeface="Open Sans Bold"/>
              </a:rPr>
              <a:t>2. Chi tiết các tệp trong bộ dữ liệu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6478803" y="-4976546"/>
            <a:ext cx="13958236" cy="13958236"/>
          </a:xfrm>
          <a:custGeom>
            <a:avLst/>
            <a:gdLst/>
            <a:ahLst/>
            <a:cxnLst/>
            <a:rect r="r" b="b" t="t" l="l"/>
            <a:pathLst>
              <a:path h="13958236" w="13958236">
                <a:moveTo>
                  <a:pt x="0" y="0"/>
                </a:moveTo>
                <a:lnTo>
                  <a:pt x="13958236" y="0"/>
                </a:lnTo>
                <a:lnTo>
                  <a:pt x="13958236" y="13958235"/>
                </a:lnTo>
                <a:lnTo>
                  <a:pt x="0" y="13958235"/>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7387" y="945386"/>
            <a:ext cx="8396228" cy="83962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7" id="7"/>
          <p:cNvGrpSpPr/>
          <p:nvPr/>
        </p:nvGrpSpPr>
        <p:grpSpPr>
          <a:xfrm rot="0">
            <a:off x="8338417" y="1137663"/>
            <a:ext cx="8396228" cy="839622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100F0D">
                  <a:alpha val="60000"/>
                </a:srgbClr>
              </a:solidFill>
              <a:prstDash val="sysDot"/>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10" id="10"/>
          <p:cNvSpPr/>
          <p:nvPr/>
        </p:nvSpPr>
        <p:spPr>
          <a:xfrm flipH="false" flipV="false" rot="0">
            <a:off x="1827387" y="2275812"/>
            <a:ext cx="5735376" cy="5735376"/>
          </a:xfrm>
          <a:custGeom>
            <a:avLst/>
            <a:gdLst/>
            <a:ahLst/>
            <a:cxnLst/>
            <a:rect r="r" b="b" t="t" l="l"/>
            <a:pathLst>
              <a:path h="5735376" w="5735376">
                <a:moveTo>
                  <a:pt x="0" y="0"/>
                </a:moveTo>
                <a:lnTo>
                  <a:pt x="5735375" y="0"/>
                </a:lnTo>
                <a:lnTo>
                  <a:pt x="5735375" y="5735376"/>
                </a:lnTo>
                <a:lnTo>
                  <a:pt x="0" y="5735376"/>
                </a:lnTo>
                <a:lnTo>
                  <a:pt x="0" y="0"/>
                </a:lnTo>
                <a:close/>
              </a:path>
            </a:pathLst>
          </a:custGeom>
          <a:blipFill>
            <a:blip r:embed="rId5">
              <a:alphaModFix amt="8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498692" y="2957947"/>
            <a:ext cx="6294597" cy="4595824"/>
          </a:xfrm>
          <a:custGeom>
            <a:avLst/>
            <a:gdLst/>
            <a:ahLst/>
            <a:cxnLst/>
            <a:rect r="r" b="b" t="t" l="l"/>
            <a:pathLst>
              <a:path h="4595824" w="6294597">
                <a:moveTo>
                  <a:pt x="0" y="0"/>
                </a:moveTo>
                <a:lnTo>
                  <a:pt x="6294597" y="0"/>
                </a:lnTo>
                <a:lnTo>
                  <a:pt x="6294597" y="4595824"/>
                </a:lnTo>
                <a:lnTo>
                  <a:pt x="0" y="4595824"/>
                </a:lnTo>
                <a:lnTo>
                  <a:pt x="0" y="0"/>
                </a:lnTo>
                <a:close/>
              </a:path>
            </a:pathLst>
          </a:custGeom>
          <a:blipFill>
            <a:blip r:embed="rId7"/>
            <a:stretch>
              <a:fillRect l="0" t="-10216" r="0" b="-10216"/>
            </a:stretch>
          </a:blipFill>
        </p:spPr>
      </p:sp>
      <p:sp>
        <p:nvSpPr>
          <p:cNvPr name="TextBox 12" id="12"/>
          <p:cNvSpPr txBox="true"/>
          <p:nvPr/>
        </p:nvSpPr>
        <p:spPr>
          <a:xfrm rot="0">
            <a:off x="2789054" y="3823398"/>
            <a:ext cx="6028820" cy="2919984"/>
          </a:xfrm>
          <a:prstGeom prst="rect">
            <a:avLst/>
          </a:prstGeom>
        </p:spPr>
        <p:txBody>
          <a:bodyPr anchor="t" rtlCol="false" tIns="0" lIns="0" bIns="0" rIns="0">
            <a:spAutoFit/>
          </a:bodyPr>
          <a:lstStyle/>
          <a:p>
            <a:pPr algn="l">
              <a:lnSpc>
                <a:spcPts val="7728"/>
              </a:lnSpc>
            </a:pPr>
            <a:r>
              <a:rPr lang="en-US" sz="5600" spc="61" b="true">
                <a:solidFill>
                  <a:srgbClr val="100F0D"/>
                </a:solidFill>
                <a:latin typeface="Open Sans Bold"/>
                <a:ea typeface="Open Sans Bold"/>
                <a:cs typeface="Open Sans Bold"/>
                <a:sym typeface="Open Sans Bold"/>
              </a:rPr>
              <a:t>II.EXPLORATOTY DATA ANALYSIS</a:t>
            </a:r>
          </a:p>
          <a:p>
            <a:pPr algn="l" marL="0" indent="0" lvl="0">
              <a:lnSpc>
                <a:spcPts val="7728"/>
              </a:lnSpc>
              <a:spcBef>
                <a:spcPct val="0"/>
              </a:spcBef>
            </a:pPr>
          </a:p>
        </p:txBody>
      </p:sp>
      <p:grpSp>
        <p:nvGrpSpPr>
          <p:cNvPr name="Group 13" id="13"/>
          <p:cNvGrpSpPr/>
          <p:nvPr/>
        </p:nvGrpSpPr>
        <p:grpSpPr>
          <a:xfrm rot="0">
            <a:off x="450076" y="431267"/>
            <a:ext cx="2423125" cy="732744"/>
            <a:chOff x="0" y="0"/>
            <a:chExt cx="3230834" cy="976992"/>
          </a:xfrm>
        </p:grpSpPr>
        <p:grpSp>
          <p:nvGrpSpPr>
            <p:cNvPr name="Group 14" id="14"/>
            <p:cNvGrpSpPr/>
            <p:nvPr/>
          </p:nvGrpSpPr>
          <p:grpSpPr>
            <a:xfrm rot="0">
              <a:off x="0" y="0"/>
              <a:ext cx="3230834" cy="976992"/>
              <a:chOff x="0" y="0"/>
              <a:chExt cx="1780043" cy="538278"/>
            </a:xfrm>
          </p:grpSpPr>
          <p:sp>
            <p:nvSpPr>
              <p:cNvPr name="Freeform 15" id="15"/>
              <p:cNvSpPr/>
              <p:nvPr/>
            </p:nvSpPr>
            <p:spPr>
              <a:xfrm flipH="false" flipV="false" rot="0">
                <a:off x="0" y="0"/>
                <a:ext cx="1780043" cy="538278"/>
              </a:xfrm>
              <a:custGeom>
                <a:avLst/>
                <a:gdLst/>
                <a:ahLst/>
                <a:cxnLst/>
                <a:rect r="r" b="b" t="t" l="l"/>
                <a:pathLst>
                  <a:path h="538278" w="1780043">
                    <a:moveTo>
                      <a:pt x="1576843" y="0"/>
                    </a:moveTo>
                    <a:cubicBezTo>
                      <a:pt x="1689068" y="0"/>
                      <a:pt x="1780043" y="120498"/>
                      <a:pt x="1780043" y="269139"/>
                    </a:cubicBezTo>
                    <a:cubicBezTo>
                      <a:pt x="1780043" y="417781"/>
                      <a:pt x="1689068" y="538278"/>
                      <a:pt x="1576843" y="538278"/>
                    </a:cubicBezTo>
                    <a:lnTo>
                      <a:pt x="203200" y="538278"/>
                    </a:lnTo>
                    <a:cubicBezTo>
                      <a:pt x="90976" y="538278"/>
                      <a:pt x="0" y="417781"/>
                      <a:pt x="0" y="269139"/>
                    </a:cubicBezTo>
                    <a:cubicBezTo>
                      <a:pt x="0" y="120498"/>
                      <a:pt x="90976" y="0"/>
                      <a:pt x="203200" y="0"/>
                    </a:cubicBezTo>
                    <a:close/>
                  </a:path>
                </a:pathLst>
              </a:custGeom>
              <a:solidFill>
                <a:srgbClr val="100F0D"/>
              </a:solidFill>
              <a:ln cap="sq">
                <a:noFill/>
                <a:prstDash val="solid"/>
                <a:miter/>
              </a:ln>
            </p:spPr>
          </p:sp>
          <p:sp>
            <p:nvSpPr>
              <p:cNvPr name="TextBox 16" id="16"/>
              <p:cNvSpPr txBox="true"/>
              <p:nvPr/>
            </p:nvSpPr>
            <p:spPr>
              <a:xfrm>
                <a:off x="0" y="-47625"/>
                <a:ext cx="1780043" cy="585903"/>
              </a:xfrm>
              <a:prstGeom prst="rect">
                <a:avLst/>
              </a:prstGeom>
            </p:spPr>
            <p:txBody>
              <a:bodyPr anchor="ctr" rtlCol="false" tIns="50800" lIns="50800" bIns="50800" rIns="50800"/>
              <a:lstStyle/>
              <a:p>
                <a:pPr algn="ctr">
                  <a:lnSpc>
                    <a:spcPts val="2940"/>
                  </a:lnSpc>
                </a:pPr>
              </a:p>
            </p:txBody>
          </p:sp>
        </p:grpSp>
        <p:sp>
          <p:nvSpPr>
            <p:cNvPr name="TextBox 17" id="17"/>
            <p:cNvSpPr txBox="true"/>
            <p:nvPr/>
          </p:nvSpPr>
          <p:spPr>
            <a:xfrm rot="0">
              <a:off x="368937" y="164096"/>
              <a:ext cx="2492961" cy="601176"/>
            </a:xfrm>
            <a:prstGeom prst="rect">
              <a:avLst/>
            </a:prstGeom>
          </p:spPr>
          <p:txBody>
            <a:bodyPr anchor="t" rtlCol="false" tIns="0" lIns="0" bIns="0" rIns="0">
              <a:spAutoFit/>
            </a:bodyPr>
            <a:lstStyle/>
            <a:p>
              <a:pPr algn="ctr">
                <a:lnSpc>
                  <a:spcPts val="3892"/>
                </a:lnSpc>
              </a:pPr>
              <a:r>
                <a:rPr lang="en-US" b="true" sz="2780">
                  <a:solidFill>
                    <a:srgbClr val="FFFFFF"/>
                  </a:solidFill>
                  <a:latin typeface="Open Sans Bold"/>
                  <a:ea typeface="Open Sans Bold"/>
                  <a:cs typeface="Open Sans Bold"/>
                  <a:sym typeface="Open Sans Bold"/>
                </a:rPr>
                <a:t>NHÓM 19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DAGoXYcdBqI</dc:identifier>
  <dcterms:modified xsi:type="dcterms:W3CDTF">2011-08-01T06:04:30Z</dcterms:modified>
  <cp:revision>1</cp:revision>
  <dc:title>Walmart sales</dc:title>
</cp:coreProperties>
</file>